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1"/>
    <p:sldMasterId id="2147483785" r:id="rId2"/>
  </p:sldMasterIdLst>
  <p:notesMasterIdLst>
    <p:notesMasterId r:id="rId62"/>
  </p:notesMasterIdLst>
  <p:sldIdLst>
    <p:sldId id="316" r:id="rId3"/>
    <p:sldId id="372" r:id="rId4"/>
    <p:sldId id="662" r:id="rId5"/>
    <p:sldId id="589" r:id="rId6"/>
    <p:sldId id="661" r:id="rId7"/>
    <p:sldId id="592" r:id="rId8"/>
    <p:sldId id="637" r:id="rId9"/>
    <p:sldId id="594" r:id="rId10"/>
    <p:sldId id="595" r:id="rId11"/>
    <p:sldId id="596" r:id="rId12"/>
    <p:sldId id="597" r:id="rId13"/>
    <p:sldId id="598" r:id="rId14"/>
    <p:sldId id="599" r:id="rId15"/>
    <p:sldId id="600" r:id="rId16"/>
    <p:sldId id="601" r:id="rId17"/>
    <p:sldId id="602" r:id="rId18"/>
    <p:sldId id="638" r:id="rId19"/>
    <p:sldId id="603" r:id="rId20"/>
    <p:sldId id="639" r:id="rId21"/>
    <p:sldId id="656" r:id="rId22"/>
    <p:sldId id="657" r:id="rId23"/>
    <p:sldId id="658" r:id="rId24"/>
    <p:sldId id="659" r:id="rId25"/>
    <p:sldId id="660" r:id="rId26"/>
    <p:sldId id="648" r:id="rId27"/>
    <p:sldId id="649" r:id="rId28"/>
    <p:sldId id="591" r:id="rId29"/>
    <p:sldId id="636" r:id="rId30"/>
    <p:sldId id="663" r:id="rId31"/>
    <p:sldId id="607" r:id="rId32"/>
    <p:sldId id="650" r:id="rId33"/>
    <p:sldId id="608" r:id="rId34"/>
    <p:sldId id="609" r:id="rId35"/>
    <p:sldId id="610" r:id="rId36"/>
    <p:sldId id="611" r:id="rId37"/>
    <p:sldId id="612" r:id="rId38"/>
    <p:sldId id="613" r:id="rId39"/>
    <p:sldId id="614" r:id="rId40"/>
    <p:sldId id="615" r:id="rId41"/>
    <p:sldId id="616" r:id="rId42"/>
    <p:sldId id="617" r:id="rId43"/>
    <p:sldId id="618" r:id="rId44"/>
    <p:sldId id="623" r:id="rId45"/>
    <p:sldId id="624" r:id="rId46"/>
    <p:sldId id="651" r:id="rId47"/>
    <p:sldId id="625" r:id="rId48"/>
    <p:sldId id="652" r:id="rId49"/>
    <p:sldId id="626" r:id="rId50"/>
    <p:sldId id="627" r:id="rId51"/>
    <p:sldId id="629" r:id="rId52"/>
    <p:sldId id="653" r:id="rId53"/>
    <p:sldId id="630" r:id="rId54"/>
    <p:sldId id="631" r:id="rId55"/>
    <p:sldId id="633" r:id="rId56"/>
    <p:sldId id="632" r:id="rId57"/>
    <p:sldId id="634" r:id="rId58"/>
    <p:sldId id="654" r:id="rId59"/>
    <p:sldId id="635" r:id="rId60"/>
    <p:sldId id="655" r:id="rId6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1002">
          <p15:clr>
            <a:srgbClr val="A4A3A4"/>
          </p15:clr>
        </p15:guide>
        <p15:guide id="3" pos="2880">
          <p15:clr>
            <a:srgbClr val="A4A3A4"/>
          </p15:clr>
        </p15:guide>
        <p15:guide id="4" pos="524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len Kunkelmann" initials="AU"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89970" autoAdjust="0"/>
  </p:normalViewPr>
  <p:slideViewPr>
    <p:cSldViewPr snapToGrid="0">
      <p:cViewPr varScale="1">
        <p:scale>
          <a:sx n="83" d="100"/>
          <a:sy n="83" d="100"/>
        </p:scale>
        <p:origin x="1752" y="84"/>
      </p:cViewPr>
      <p:guideLst>
        <p:guide orient="horz" pos="2160"/>
        <p:guide orient="horz" pos="1002"/>
        <p:guide pos="2880"/>
        <p:guide pos="52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4" d="100"/>
        <a:sy n="54" d="100"/>
      </p:scale>
      <p:origin x="0" y="0"/>
    </p:cViewPr>
  </p:sorterViewPr>
  <p:notesViewPr>
    <p:cSldViewPr snapToGrid="0">
      <p:cViewPr varScale="1">
        <p:scale>
          <a:sx n="83" d="100"/>
          <a:sy n="83" d="100"/>
        </p:scale>
        <p:origin x="-29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457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non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1944579" name="Rectangle 3"/>
          <p:cNvSpPr>
            <a:spLocks noGrp="1" noChangeArrowheads="1"/>
          </p:cNvSpPr>
          <p:nvPr>
            <p:ph type="dt" idx="1"/>
          </p:nvPr>
        </p:nvSpPr>
        <p:spPr bwMode="auto">
          <a:xfrm>
            <a:off x="3886200" y="0"/>
            <a:ext cx="2971800" cy="457200"/>
          </a:xfrm>
          <a:prstGeom prst="rect">
            <a:avLst/>
          </a:prstGeom>
          <a:noFill/>
          <a:ln>
            <a:noFill/>
          </a:ln>
          <a:effectLst/>
          <a:extLst/>
        </p:spPr>
        <p:txBody>
          <a:bodyPr vert="horz" wrap="none" lIns="91440" tIns="45720" rIns="91440" bIns="45720"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4581" name="Rectangle 5"/>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non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944582" name="Rectangle 6"/>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none" lIns="91440" tIns="45720" rIns="91440" bIns="45720"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1944583"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none" lIns="91440" tIns="45720" rIns="91440" bIns="45720" numCol="1" anchor="b" anchorCtr="0" compatLnSpc="1">
            <a:prstTxWarp prst="textNoShape">
              <a:avLst/>
            </a:prstTxWarp>
          </a:bodyPr>
          <a:lstStyle>
            <a:lvl1pPr algn="r">
              <a:defRPr sz="1200">
                <a:latin typeface="Arial" pitchFamily="34" charset="0"/>
                <a:ea typeface="ＭＳ Ｐゴシック" pitchFamily="34" charset="-128"/>
                <a:cs typeface="+mn-cs"/>
              </a:defRPr>
            </a:lvl1pPr>
          </a:lstStyle>
          <a:p>
            <a:pPr>
              <a:defRPr/>
            </a:pPr>
            <a:fld id="{5BF81156-E6AF-44C8-BBE8-65F3689151C1}" type="slidenum">
              <a:rPr lang="en-US"/>
              <a:pPr>
                <a:defRPr/>
              </a:pPr>
              <a:t>‹#›</a:t>
            </a:fld>
            <a:endParaRPr lang="en-US" dirty="0"/>
          </a:p>
        </p:txBody>
      </p:sp>
    </p:spTree>
    <p:extLst>
      <p:ext uri="{BB962C8B-B14F-4D97-AF65-F5344CB8AC3E}">
        <p14:creationId xmlns:p14="http://schemas.microsoft.com/office/powerpoint/2010/main" val="751957324"/>
      </p:ext>
    </p:extLst>
  </p:cSld>
  <p:clrMap bg1="lt1" tx1="dk1" bg2="lt2" tx2="dk2" accent1="accent1" accent2="accent2" accent3="accent3" accent4="accent4" accent5="accent5" accent6="accent6" hlink="hlink" folHlink="folHlink"/>
  <p:notesStyle>
    <a:lvl1pPr marL="171450" indent="-171450" algn="l" rtl="0" eaLnBrk="0" fontAlgn="base" hangingPunct="0">
      <a:spcBef>
        <a:spcPct val="30000"/>
      </a:spcBef>
      <a:spcAft>
        <a:spcPct val="0"/>
      </a:spcAft>
      <a:buFont typeface="Arial" pitchFamily="34" charset="0"/>
      <a:buChar char="•"/>
      <a:defRPr sz="1200" kern="1200">
        <a:solidFill>
          <a:schemeClr val="tx1"/>
        </a:solidFill>
        <a:latin typeface="Arial" charset="0"/>
        <a:ea typeface="ＭＳ Ｐゴシック" charset="0"/>
        <a:cs typeface="ＭＳ Ｐゴシック" charset="0"/>
      </a:defRPr>
    </a:lvl1pPr>
    <a:lvl2pPr marL="628650" indent="-171450" algn="l" rtl="0" eaLnBrk="0" fontAlgn="base" hangingPunct="0">
      <a:spcBef>
        <a:spcPct val="30000"/>
      </a:spcBef>
      <a:spcAft>
        <a:spcPct val="0"/>
      </a:spcAft>
      <a:buFont typeface="Arial" pitchFamily="34" charset="0"/>
      <a:buChar char="•"/>
      <a:defRPr sz="1200" kern="1200">
        <a:solidFill>
          <a:schemeClr val="tx1"/>
        </a:solidFill>
        <a:latin typeface="Arial" charset="0"/>
        <a:ea typeface="ＭＳ Ｐゴシック" charset="0"/>
        <a:cs typeface="+mn-cs"/>
      </a:defRPr>
    </a:lvl2pPr>
    <a:lvl3pPr marL="1085850" indent="-171450" algn="l" rtl="0" eaLnBrk="0" fontAlgn="base" hangingPunct="0">
      <a:spcBef>
        <a:spcPct val="30000"/>
      </a:spcBef>
      <a:spcAft>
        <a:spcPct val="0"/>
      </a:spcAft>
      <a:buFont typeface="Arial" pitchFamily="34" charset="0"/>
      <a:buChar char="•"/>
      <a:defRPr sz="1200" kern="1200">
        <a:solidFill>
          <a:schemeClr val="tx1"/>
        </a:solidFill>
        <a:latin typeface="Arial" charset="0"/>
        <a:ea typeface="ＭＳ Ｐゴシック" charset="0"/>
        <a:cs typeface="+mn-cs"/>
      </a:defRPr>
    </a:lvl3pPr>
    <a:lvl4pPr marL="1543050" indent="-171450" algn="l" rtl="0" eaLnBrk="0" fontAlgn="base" hangingPunct="0">
      <a:spcBef>
        <a:spcPct val="30000"/>
      </a:spcBef>
      <a:spcAft>
        <a:spcPct val="0"/>
      </a:spcAft>
      <a:buFont typeface="Arial" pitchFamily="34" charset="0"/>
      <a:buChar char="•"/>
      <a:defRPr sz="1200" kern="1200">
        <a:solidFill>
          <a:schemeClr val="tx1"/>
        </a:solidFill>
        <a:latin typeface="Arial" charset="0"/>
        <a:ea typeface="ＭＳ Ｐゴシック" charset="0"/>
        <a:cs typeface="+mn-cs"/>
      </a:defRPr>
    </a:lvl4pPr>
    <a:lvl5pPr marL="2000250" indent="-171450" algn="l" rtl="0" eaLnBrk="0" fontAlgn="base" hangingPunct="0">
      <a:spcBef>
        <a:spcPct val="30000"/>
      </a:spcBef>
      <a:spcAft>
        <a:spcPct val="0"/>
      </a:spcAft>
      <a:buFont typeface="Arial" pitchFamily="34" charset="0"/>
      <a:buChar char="•"/>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1</a:t>
            </a:fld>
            <a:endParaRPr lang="en-US" dirty="0"/>
          </a:p>
        </p:txBody>
      </p:sp>
    </p:spTree>
    <p:extLst>
      <p:ext uri="{BB962C8B-B14F-4D97-AF65-F5344CB8AC3E}">
        <p14:creationId xmlns:p14="http://schemas.microsoft.com/office/powerpoint/2010/main" val="866377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Delayed hypersensitivity reactions, such as the response to poison ivy, are controlled by T-cell defenses, as is organ transplant rejection.</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10</a:t>
            </a:fld>
            <a:endParaRPr lang="en-US" dirty="0"/>
          </a:p>
        </p:txBody>
      </p:sp>
    </p:spTree>
    <p:extLst>
      <p:ext uri="{BB962C8B-B14F-4D97-AF65-F5344CB8AC3E}">
        <p14:creationId xmlns:p14="http://schemas.microsoft.com/office/powerpoint/2010/main" val="353967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B cells are formed in bone marrow and then migrate to other lymph organs, where they multiply and reside.</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11</a:t>
            </a:fld>
            <a:endParaRPr lang="en-US" dirty="0"/>
          </a:p>
        </p:txBody>
      </p:sp>
    </p:spTree>
    <p:extLst>
      <p:ext uri="{BB962C8B-B14F-4D97-AF65-F5344CB8AC3E}">
        <p14:creationId xmlns:p14="http://schemas.microsoft.com/office/powerpoint/2010/main" val="4203913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ＭＳ Ｐゴシック" charset="0"/>
                <a:cs typeface="ＭＳ Ｐゴシック" charset="0"/>
              </a:rPr>
              <a:t>What is a megakaryocyte? </a:t>
            </a:r>
            <a:r>
              <a:rPr lang="en-US" sz="1200" i="1" kern="1200" dirty="0" smtClean="0">
                <a:solidFill>
                  <a:schemeClr val="tx1"/>
                </a:solidFill>
                <a:effectLst/>
                <a:latin typeface="Arial" charset="0"/>
                <a:ea typeface="ＭＳ Ｐゴシック" charset="0"/>
                <a:cs typeface="ＭＳ Ｐゴシック" charset="0"/>
              </a:rPr>
              <a:t>(A large cell in the bone marrow)</a:t>
            </a:r>
            <a:endParaRPr lang="en-US" sz="1200" kern="1200" dirty="0" smtClean="0">
              <a:solidFill>
                <a:schemeClr val="tx1"/>
              </a:solidFill>
              <a:effectLst/>
              <a:latin typeface="Arial" charset="0"/>
              <a:ea typeface="ＭＳ Ｐゴシック" charset="0"/>
              <a:cs typeface="ＭＳ Ｐゴシック" charset="0"/>
            </a:endParaRPr>
          </a:p>
          <a:p>
            <a:r>
              <a:rPr lang="en-US" sz="1200" kern="1200" dirty="0" smtClean="0">
                <a:solidFill>
                  <a:schemeClr val="tx1"/>
                </a:solidFill>
                <a:effectLst/>
                <a:latin typeface="Arial" charset="0"/>
                <a:ea typeface="ＭＳ Ｐゴシック" charset="0"/>
                <a:cs typeface="ＭＳ Ｐゴシック" charset="0"/>
              </a:rPr>
              <a:t>What are pseudopodia? </a:t>
            </a:r>
            <a:r>
              <a:rPr lang="en-US" sz="1200" i="1" kern="1200" dirty="0" smtClean="0">
                <a:solidFill>
                  <a:schemeClr val="tx1"/>
                </a:solidFill>
                <a:effectLst/>
                <a:latin typeface="Arial" charset="0"/>
                <a:ea typeface="ＭＳ Ｐゴシック" charset="0"/>
                <a:cs typeface="ＭＳ Ｐゴシック" charset="0"/>
              </a:rPr>
              <a:t>(Fingerlike cytoplasmic extensions)</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12</a:t>
            </a:fld>
            <a:endParaRPr lang="en-US" dirty="0"/>
          </a:p>
        </p:txBody>
      </p:sp>
    </p:spTree>
    <p:extLst>
      <p:ext uri="{BB962C8B-B14F-4D97-AF65-F5344CB8AC3E}">
        <p14:creationId xmlns:p14="http://schemas.microsoft.com/office/powerpoint/2010/main" val="569396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Coagulation of blood within blood vessels in the absence of injury can cause serious illness or death, especially when a clot forms in the coronary arteries (thrombosis) or in the cerebral arteries (stroke).</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13</a:t>
            </a:fld>
            <a:endParaRPr lang="en-US" dirty="0"/>
          </a:p>
        </p:txBody>
      </p:sp>
    </p:spTree>
    <p:extLst>
      <p:ext uri="{BB962C8B-B14F-4D97-AF65-F5344CB8AC3E}">
        <p14:creationId xmlns:p14="http://schemas.microsoft.com/office/powerpoint/2010/main" val="1367873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When plasma proteins and other components are used up during the clotting process, the remaining liquid is called </a:t>
            </a:r>
            <a:r>
              <a:rPr lang="en-US" sz="1200" i="1" kern="1200" dirty="0" smtClean="0">
                <a:solidFill>
                  <a:schemeClr val="tx1"/>
                </a:solidFill>
                <a:effectLst/>
                <a:latin typeface="Arial" charset="0"/>
                <a:ea typeface="ＭＳ Ｐゴシック" charset="0"/>
                <a:cs typeface="ＭＳ Ｐゴシック" charset="0"/>
              </a:rPr>
              <a:t>serum</a:t>
            </a:r>
            <a:r>
              <a:rPr lang="en-US" sz="1200" kern="1200" dirty="0" smtClean="0">
                <a:solidFill>
                  <a:schemeClr val="tx1"/>
                </a:solidFill>
                <a:effectLst/>
                <a:latin typeface="Arial" charset="0"/>
                <a:ea typeface="ＭＳ Ｐゴシック" charset="0"/>
                <a:cs typeface="ＭＳ Ｐゴシック" charset="0"/>
              </a:rPr>
              <a:t>.</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14</a:t>
            </a:fld>
            <a:endParaRPr lang="en-US" dirty="0"/>
          </a:p>
        </p:txBody>
      </p:sp>
    </p:spTree>
    <p:extLst>
      <p:ext uri="{BB962C8B-B14F-4D97-AF65-F5344CB8AC3E}">
        <p14:creationId xmlns:p14="http://schemas.microsoft.com/office/powerpoint/2010/main" val="3713839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ＭＳ Ｐゴシック" charset="0"/>
                <a:cs typeface="ＭＳ Ｐゴシック" charset="0"/>
              </a:rPr>
              <a:t>The hematocrit also can be calculated using RBC count and RBC size values from an automated cell counter.</a:t>
            </a:r>
          </a:p>
          <a:p>
            <a:pPr lvl="0"/>
            <a:r>
              <a:rPr lang="en-US" sz="1200" kern="1200" dirty="0" smtClean="0">
                <a:solidFill>
                  <a:schemeClr val="tx1"/>
                </a:solidFill>
                <a:effectLst/>
                <a:latin typeface="Arial" charset="0"/>
                <a:ea typeface="ＭＳ Ｐゴシック" charset="0"/>
                <a:cs typeface="ＭＳ Ｐゴシック" charset="0"/>
              </a:rPr>
              <a:t>Procedure 47-1 describes how to perform preventive maintenance for the microhematocrit centrifuge.</a:t>
            </a:r>
          </a:p>
          <a:p>
            <a:r>
              <a:rPr lang="en-US" sz="1200" kern="1200" dirty="0" smtClean="0">
                <a:solidFill>
                  <a:schemeClr val="tx1"/>
                </a:solidFill>
                <a:effectLst/>
                <a:latin typeface="Arial" charset="0"/>
                <a:ea typeface="ＭＳ Ｐゴシック" charset="0"/>
                <a:cs typeface="ＭＳ Ｐゴシック" charset="0"/>
              </a:rPr>
              <a:t>Procedure 47-2 describes how to perform a microhematocrit test.</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15</a:t>
            </a:fld>
            <a:endParaRPr lang="en-US" dirty="0"/>
          </a:p>
        </p:txBody>
      </p:sp>
    </p:spTree>
    <p:extLst>
      <p:ext uri="{BB962C8B-B14F-4D97-AF65-F5344CB8AC3E}">
        <p14:creationId xmlns:p14="http://schemas.microsoft.com/office/powerpoint/2010/main" val="2652487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ＭＳ Ｐゴシック" charset="0"/>
                <a:cs typeface="ＭＳ Ｐゴシック" charset="0"/>
              </a:rPr>
              <a:t>Figure 47-2 shows hematocrit test results.</a:t>
            </a:r>
          </a:p>
          <a:p>
            <a:pPr lvl="0"/>
            <a:r>
              <a:rPr lang="en-US" sz="1200" kern="1200" dirty="0" smtClean="0">
                <a:solidFill>
                  <a:schemeClr val="tx1"/>
                </a:solidFill>
                <a:effectLst/>
                <a:latin typeface="Arial" charset="0"/>
                <a:ea typeface="ＭＳ Ｐゴシック" charset="0"/>
                <a:cs typeface="ＭＳ Ｐゴシック" charset="0"/>
              </a:rPr>
              <a:t>Cellular elements are separated from plasma by centrifuging an anticoagulated blood specimen, and the results are read at the top of the packed cell column.</a:t>
            </a:r>
          </a:p>
          <a:p>
            <a:r>
              <a:rPr lang="en-US" sz="1200" kern="1200" dirty="0" smtClean="0">
                <a:solidFill>
                  <a:schemeClr val="tx1"/>
                </a:solidFill>
                <a:effectLst/>
                <a:latin typeface="Arial" charset="0"/>
                <a:ea typeface="ＭＳ Ｐゴシック" charset="0"/>
                <a:cs typeface="ＭＳ Ｐゴシック" charset="0"/>
              </a:rPr>
              <a:t>Low microhematocrit values can indicate anemia or the presence of bleeding; high values may be caused by dehydration or by a condition such as polycythemia </a:t>
            </a:r>
            <a:r>
              <a:rPr lang="en-US" sz="1200" kern="1200" dirty="0" err="1" smtClean="0">
                <a:solidFill>
                  <a:schemeClr val="tx1"/>
                </a:solidFill>
                <a:effectLst/>
                <a:latin typeface="Arial" charset="0"/>
                <a:ea typeface="ＭＳ Ｐゴシック" charset="0"/>
                <a:cs typeface="ＭＳ Ｐゴシック" charset="0"/>
              </a:rPr>
              <a:t>vera</a:t>
            </a:r>
            <a:r>
              <a:rPr lang="en-US" sz="1200" kern="1200" dirty="0" smtClean="0">
                <a:solidFill>
                  <a:schemeClr val="tx1"/>
                </a:solidFill>
                <a:effectLst/>
                <a:latin typeface="Arial" charset="0"/>
                <a:ea typeface="ＭＳ Ｐゴシック" charset="0"/>
                <a:cs typeface="ＭＳ Ｐゴシック" charset="0"/>
              </a:rPr>
              <a:t>.</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16</a:t>
            </a:fld>
            <a:endParaRPr lang="en-US" dirty="0"/>
          </a:p>
        </p:txBody>
      </p:sp>
    </p:spTree>
    <p:extLst>
      <p:ext uri="{BB962C8B-B14F-4D97-AF65-F5344CB8AC3E}">
        <p14:creationId xmlns:p14="http://schemas.microsoft.com/office/powerpoint/2010/main" val="3151038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ＭＳ Ｐゴシック" charset="0"/>
                <a:cs typeface="ＭＳ Ｐゴシック" charset="0"/>
              </a:rPr>
              <a:t>Table 47-1 shows Hct reference values.</a:t>
            </a:r>
          </a:p>
          <a:p>
            <a:pPr lvl="0"/>
            <a:r>
              <a:rPr lang="en-US" sz="1200" kern="1200" dirty="0" smtClean="0">
                <a:solidFill>
                  <a:schemeClr val="tx1"/>
                </a:solidFill>
                <a:effectLst/>
                <a:latin typeface="Arial" charset="0"/>
                <a:ea typeface="ＭＳ Ｐゴシック" charset="0"/>
                <a:cs typeface="ＭＳ Ｐゴシック" charset="0"/>
              </a:rPr>
              <a:t>Discuss age/gender</a:t>
            </a:r>
            <a:r>
              <a:rPr lang="en-US" sz="1200" kern="1200" baseline="0" dirty="0" smtClean="0">
                <a:solidFill>
                  <a:schemeClr val="tx1"/>
                </a:solidFill>
                <a:effectLst/>
                <a:latin typeface="Arial" charset="0"/>
                <a:ea typeface="ＭＳ Ｐゴシック" charset="0"/>
                <a:cs typeface="ＭＳ Ｐゴシック" charset="0"/>
              </a:rPr>
              <a:t> and related Hct values.</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17</a:t>
            </a:fld>
            <a:endParaRPr lang="en-US" dirty="0"/>
          </a:p>
        </p:txBody>
      </p:sp>
    </p:spTree>
    <p:extLst>
      <p:ext uri="{BB962C8B-B14F-4D97-AF65-F5344CB8AC3E}">
        <p14:creationId xmlns:p14="http://schemas.microsoft.com/office/powerpoint/2010/main" val="3151038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ＭＳ Ｐゴシック" charset="0"/>
                <a:cs typeface="ＭＳ Ｐゴシック" charset="0"/>
              </a:rPr>
              <a:t>Hemoglobin and hematocrit tests often are performed together and are referred to as an “H&amp;H.”</a:t>
            </a:r>
          </a:p>
          <a:p>
            <a:pPr lvl="0"/>
            <a:r>
              <a:rPr lang="en-US" sz="1200" kern="1200" dirty="0" smtClean="0">
                <a:solidFill>
                  <a:schemeClr val="tx1"/>
                </a:solidFill>
                <a:effectLst/>
                <a:latin typeface="Arial" charset="0"/>
                <a:ea typeface="ＭＳ Ｐゴシック" charset="0"/>
                <a:cs typeface="ＭＳ Ｐゴシック" charset="0"/>
              </a:rPr>
              <a:t>A quick mental calculation should always be done before H&amp;H results are reported: Hemoglobin value × 3 ± 3 should equal the hematocrit value.</a:t>
            </a:r>
          </a:p>
          <a:p>
            <a:r>
              <a:rPr lang="en-US" sz="1200" kern="1200" dirty="0" smtClean="0">
                <a:solidFill>
                  <a:schemeClr val="tx1"/>
                </a:solidFill>
                <a:effectLst/>
                <a:latin typeface="Arial" charset="0"/>
                <a:ea typeface="ＭＳ Ｐゴシック" charset="0"/>
                <a:cs typeface="ＭＳ Ｐゴシック" charset="0"/>
              </a:rPr>
              <a:t>Procedure 47-3 outlines the procedure for performing a hemoglobin test.</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18</a:t>
            </a:fld>
            <a:endParaRPr lang="en-US" dirty="0"/>
          </a:p>
        </p:txBody>
      </p:sp>
    </p:spTree>
    <p:extLst>
      <p:ext uri="{BB962C8B-B14F-4D97-AF65-F5344CB8AC3E}">
        <p14:creationId xmlns:p14="http://schemas.microsoft.com/office/powerpoint/2010/main" val="1619568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ＭＳ Ｐゴシック" charset="0"/>
                <a:cs typeface="ＭＳ Ｐゴシック" charset="0"/>
              </a:rPr>
              <a:t>Table</a:t>
            </a:r>
            <a:r>
              <a:rPr lang="en-US" sz="1200" kern="1200" baseline="0" dirty="0" smtClean="0">
                <a:solidFill>
                  <a:schemeClr val="tx1"/>
                </a:solidFill>
                <a:effectLst/>
                <a:latin typeface="Arial" charset="0"/>
                <a:ea typeface="ＭＳ Ｐゴシック" charset="0"/>
                <a:cs typeface="ＭＳ Ｐゴシック" charset="0"/>
              </a:rPr>
              <a:t> 47-2 shows Hgb reference values.</a:t>
            </a:r>
          </a:p>
          <a:p>
            <a:pPr lvl="0"/>
            <a:r>
              <a:rPr lang="en-US" sz="1200" kern="1200" dirty="0" smtClean="0">
                <a:solidFill>
                  <a:schemeClr val="tx1"/>
                </a:solidFill>
                <a:effectLst/>
                <a:latin typeface="Arial" charset="0"/>
                <a:ea typeface="ＭＳ Ｐゴシック" charset="0"/>
                <a:cs typeface="ＭＳ Ｐゴシック" charset="0"/>
              </a:rPr>
              <a:t>Discuss age and gender</a:t>
            </a:r>
            <a:r>
              <a:rPr lang="en-US" sz="1200" kern="1200" baseline="0" dirty="0" smtClean="0">
                <a:solidFill>
                  <a:schemeClr val="tx1"/>
                </a:solidFill>
                <a:effectLst/>
                <a:latin typeface="Arial" charset="0"/>
                <a:ea typeface="ＭＳ Ｐゴシック" charset="0"/>
                <a:cs typeface="ＭＳ Ｐゴシック" charset="0"/>
              </a:rPr>
              <a:t> and related Hgb values.</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19</a:t>
            </a:fld>
            <a:endParaRPr lang="en-US" dirty="0"/>
          </a:p>
        </p:txBody>
      </p:sp>
    </p:spTree>
    <p:extLst>
      <p:ext uri="{BB962C8B-B14F-4D97-AF65-F5344CB8AC3E}">
        <p14:creationId xmlns:p14="http://schemas.microsoft.com/office/powerpoint/2010/main" val="1619568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ln>
            <a:miter lim="800000"/>
            <a:headEnd/>
            <a:tailEnd/>
          </a:ln>
        </p:spPr>
        <p:txBody>
          <a:bodyPr/>
          <a:lstStyle/>
          <a:p>
            <a:pPr>
              <a:defRPr/>
            </a:pPr>
            <a:fld id="{1EC53791-3B67-456B-BE62-314E38E80534}" type="slidenum">
              <a:rPr lang="en-US" smtClean="0">
                <a:latin typeface="Arial" charset="0"/>
                <a:ea typeface="ＭＳ Ｐゴシック" charset="-128"/>
              </a:rPr>
              <a:pPr>
                <a:defRPr/>
              </a:pPr>
              <a:t>2</a:t>
            </a:fld>
            <a:endParaRPr lang="en-US" smtClean="0">
              <a:latin typeface="Arial" charset="0"/>
              <a:ea typeface="ＭＳ Ｐゴシック" charset="-128"/>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a:buFont typeface="+mj-lt"/>
              <a:buNone/>
            </a:pPr>
            <a:endParaRPr lang="en-US" dirty="0" smtClean="0">
              <a:ea typeface="ＭＳ Ｐゴシック" pitchFamily="34" charset="-128"/>
            </a:endParaRPr>
          </a:p>
        </p:txBody>
      </p:sp>
    </p:spTree>
    <p:extLst>
      <p:ext uri="{BB962C8B-B14F-4D97-AF65-F5344CB8AC3E}">
        <p14:creationId xmlns:p14="http://schemas.microsoft.com/office/powerpoint/2010/main" val="541088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ＭＳ Ｐゴシック" charset="0"/>
                <a:cs typeface="ＭＳ Ｐゴシック" charset="0"/>
              </a:rPr>
              <a:t>What factors can affect the ESR? </a:t>
            </a:r>
            <a:r>
              <a:rPr lang="en-US" sz="1200" i="1" kern="1200" dirty="0" smtClean="0">
                <a:solidFill>
                  <a:schemeClr val="tx1"/>
                </a:solidFill>
                <a:effectLst/>
                <a:latin typeface="Arial" charset="0"/>
                <a:ea typeface="ＭＳ Ｐゴシック" charset="0"/>
                <a:cs typeface="ＭＳ Ｐゴシック" charset="0"/>
              </a:rPr>
              <a:t>(The tube must be completely filled with blood and must not have air bubbles. The tube must be allowed to sit in a vertical position, undisturbed, for a full hour. Minor degrees of tilting may increase the sedimentation rate; careful timing is important. Jarring or vibrations from nearby machinery will falsely increase the ESR.)</a:t>
            </a:r>
          </a:p>
          <a:p>
            <a:r>
              <a:rPr lang="en-US" sz="1200" kern="1200" dirty="0" smtClean="0">
                <a:solidFill>
                  <a:schemeClr val="tx1"/>
                </a:solidFill>
                <a:effectLst/>
                <a:latin typeface="Arial" charset="0"/>
                <a:ea typeface="ＭＳ Ｐゴシック" charset="0"/>
                <a:cs typeface="ＭＳ Ｐゴシック" charset="0"/>
              </a:rPr>
              <a:t>Procedure 47-4 outlines the procedures for determining the erythrocyte sedimentation rate using a modified Westergren method.</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20</a:t>
            </a:fld>
            <a:endParaRPr lang="en-US" dirty="0"/>
          </a:p>
        </p:txBody>
      </p:sp>
    </p:spTree>
    <p:extLst>
      <p:ext uri="{BB962C8B-B14F-4D97-AF65-F5344CB8AC3E}">
        <p14:creationId xmlns:p14="http://schemas.microsoft.com/office/powerpoint/2010/main" val="4109529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dirty="0" smtClean="0">
                <a:solidFill>
                  <a:schemeClr val="tx1"/>
                </a:solidFill>
                <a:effectLst/>
                <a:latin typeface="Arial" charset="0"/>
                <a:ea typeface="ＭＳ Ｐゴシック" charset="0"/>
                <a:cs typeface="ＭＳ Ｐゴシック" charset="0"/>
              </a:rPr>
              <a:t>Table</a:t>
            </a:r>
            <a:r>
              <a:rPr lang="en-US" sz="1200" i="0" kern="1200" baseline="0" dirty="0" smtClean="0">
                <a:solidFill>
                  <a:schemeClr val="tx1"/>
                </a:solidFill>
                <a:effectLst/>
                <a:latin typeface="Arial" charset="0"/>
                <a:ea typeface="ＭＳ Ｐゴシック" charset="0"/>
                <a:cs typeface="ＭＳ Ｐゴシック" charset="0"/>
              </a:rPr>
              <a:t> 47-3 shows ESR reference values in men and women.</a:t>
            </a:r>
          </a:p>
          <a:p>
            <a:pPr lvl="0"/>
            <a:r>
              <a:rPr lang="en-US" sz="1200" i="0" kern="1200" baseline="0" dirty="0" smtClean="0">
                <a:solidFill>
                  <a:schemeClr val="tx1"/>
                </a:solidFill>
                <a:effectLst/>
                <a:latin typeface="Arial" charset="0"/>
                <a:ea typeface="ＭＳ Ｐゴシック" charset="0"/>
                <a:cs typeface="ＭＳ Ｐゴシック" charset="0"/>
              </a:rPr>
              <a:t>Figure 47-4 shows a new 30-minute </a:t>
            </a:r>
            <a:r>
              <a:rPr lang="en-US" sz="1200" i="0" kern="1200" baseline="0" dirty="0" err="1" smtClean="0">
                <a:solidFill>
                  <a:schemeClr val="tx1"/>
                </a:solidFill>
                <a:effectLst/>
                <a:latin typeface="Arial" charset="0"/>
                <a:ea typeface="ＭＳ Ｐゴシック" charset="0"/>
                <a:cs typeface="ＭＳ Ｐゴシック" charset="0"/>
              </a:rPr>
              <a:t>Streck</a:t>
            </a:r>
            <a:r>
              <a:rPr lang="en-US" sz="1200" i="0" kern="1200" baseline="0" dirty="0" smtClean="0">
                <a:solidFill>
                  <a:schemeClr val="tx1"/>
                </a:solidFill>
                <a:effectLst/>
                <a:latin typeface="Arial" charset="0"/>
                <a:ea typeface="ＭＳ Ｐゴシック" charset="0"/>
                <a:cs typeface="ＭＳ Ｐゴシック" charset="0"/>
              </a:rPr>
              <a:t> ESR CLIA-waived test.</a:t>
            </a:r>
            <a:endParaRPr lang="en-US" sz="1200" i="0" kern="1200" dirty="0" smtClean="0">
              <a:solidFill>
                <a:schemeClr val="tx1"/>
              </a:solidFill>
              <a:effectLst/>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21</a:t>
            </a:fld>
            <a:endParaRPr lang="en-US" dirty="0"/>
          </a:p>
        </p:txBody>
      </p:sp>
    </p:spTree>
    <p:extLst>
      <p:ext uri="{BB962C8B-B14F-4D97-AF65-F5344CB8AC3E}">
        <p14:creationId xmlns:p14="http://schemas.microsoft.com/office/powerpoint/2010/main" val="4109529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ＭＳ Ｐゴシック" charset="0"/>
                <a:cs typeface="ＭＳ Ｐゴシック" charset="0"/>
              </a:rPr>
              <a:t>PT test results are reported as the number of seconds the blood takes to clot when mixed with a thromboplastin reagent. </a:t>
            </a:r>
          </a:p>
          <a:p>
            <a:r>
              <a:rPr lang="en-US" sz="1200" kern="1200" dirty="0" smtClean="0">
                <a:solidFill>
                  <a:schemeClr val="tx1"/>
                </a:solidFill>
                <a:effectLst/>
                <a:latin typeface="Arial" charset="0"/>
                <a:ea typeface="ＭＳ Ｐゴシック" charset="0"/>
                <a:cs typeface="ＭＳ Ｐゴシック" charset="0"/>
              </a:rPr>
              <a:t>The international normalized ratio (INR) was created by the World Health Organization (WHO) because PT test results can vary, depending on the thromboplastin reagent used.</a:t>
            </a:r>
          </a:p>
          <a:p>
            <a:r>
              <a:rPr lang="en-US" sz="1200" kern="1200" dirty="0" smtClean="0">
                <a:solidFill>
                  <a:schemeClr val="tx1"/>
                </a:solidFill>
                <a:effectLst/>
                <a:latin typeface="Arial" charset="0"/>
                <a:ea typeface="ＭＳ Ｐゴシック" charset="0"/>
                <a:cs typeface="ＭＳ Ｐゴシック" charset="0"/>
              </a:rPr>
              <a:t>Procedure</a:t>
            </a:r>
            <a:r>
              <a:rPr lang="en-US" sz="1200" kern="1200" baseline="0" dirty="0" smtClean="0">
                <a:solidFill>
                  <a:schemeClr val="tx1"/>
                </a:solidFill>
                <a:effectLst/>
                <a:latin typeface="Arial" charset="0"/>
                <a:ea typeface="ＭＳ Ｐゴシック" charset="0"/>
                <a:cs typeface="ＭＳ Ｐゴシック" charset="0"/>
              </a:rPr>
              <a:t> 47-5 shows how to obtain a specimen and perform a CLIA-waived </a:t>
            </a:r>
            <a:r>
              <a:rPr lang="en-US" sz="1200" kern="1200" baseline="0" dirty="0" err="1" smtClean="0">
                <a:solidFill>
                  <a:schemeClr val="tx1"/>
                </a:solidFill>
                <a:effectLst/>
                <a:latin typeface="Arial" charset="0"/>
                <a:ea typeface="ＭＳ Ｐゴシック" charset="0"/>
                <a:cs typeface="ＭＳ Ｐゴシック" charset="0"/>
              </a:rPr>
              <a:t>Protime</a:t>
            </a:r>
            <a:r>
              <a:rPr lang="en-US" sz="1200" kern="1200" baseline="0" dirty="0" smtClean="0">
                <a:solidFill>
                  <a:schemeClr val="tx1"/>
                </a:solidFill>
                <a:effectLst/>
                <a:latin typeface="Arial" charset="0"/>
                <a:ea typeface="ＭＳ Ｐゴシック" charset="0"/>
                <a:cs typeface="ＭＳ Ｐゴシック" charset="0"/>
              </a:rPr>
              <a:t>/INR test.</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22</a:t>
            </a:fld>
            <a:endParaRPr lang="en-US" dirty="0"/>
          </a:p>
        </p:txBody>
      </p:sp>
    </p:spTree>
    <p:extLst>
      <p:ext uri="{BB962C8B-B14F-4D97-AF65-F5344CB8AC3E}">
        <p14:creationId xmlns:p14="http://schemas.microsoft.com/office/powerpoint/2010/main" val="3439314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Figure 47-5 shows a blood sample</a:t>
            </a:r>
            <a:r>
              <a:rPr lang="en-US" sz="1200" kern="1200" baseline="0" dirty="0" smtClean="0">
                <a:solidFill>
                  <a:schemeClr val="tx1"/>
                </a:solidFill>
                <a:effectLst/>
                <a:latin typeface="Arial" charset="0"/>
                <a:ea typeface="ＭＳ Ｐゴシック" charset="0"/>
                <a:cs typeface="ＭＳ Ｐゴシック" charset="0"/>
              </a:rPr>
              <a:t> being applied to a </a:t>
            </a:r>
            <a:r>
              <a:rPr lang="en-US" sz="1200" kern="1200" dirty="0" err="1" smtClean="0">
                <a:solidFill>
                  <a:schemeClr val="tx1"/>
                </a:solidFill>
                <a:effectLst/>
                <a:latin typeface="Arial" charset="0"/>
                <a:ea typeface="ＭＳ Ｐゴシック" charset="0"/>
                <a:cs typeface="ＭＳ Ｐゴシック" charset="0"/>
              </a:rPr>
              <a:t>CoaguChek</a:t>
            </a:r>
            <a:r>
              <a:rPr lang="en-US" sz="1200" kern="1200" dirty="0" smtClean="0">
                <a:solidFill>
                  <a:schemeClr val="tx1"/>
                </a:solidFill>
                <a:effectLst/>
                <a:latin typeface="Arial" charset="0"/>
                <a:ea typeface="ＭＳ Ｐゴシック" charset="0"/>
                <a:cs typeface="ＭＳ Ｐゴシック" charset="0"/>
              </a:rPr>
              <a:t> XS PT Test monitor</a:t>
            </a:r>
            <a:r>
              <a:rPr lang="en-US" sz="1200" i="0" kern="1200" baseline="0" dirty="0" smtClean="0">
                <a:solidFill>
                  <a:schemeClr val="tx1"/>
                </a:solidFill>
                <a:effectLst/>
                <a:latin typeface="Arial" charset="0"/>
                <a:ea typeface="ＭＳ Ｐゴシック" charset="0"/>
                <a:cs typeface="ＭＳ Ｐゴシック" charset="0"/>
              </a:rPr>
              <a:t>.</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23</a:t>
            </a:fld>
            <a:endParaRPr lang="en-US" dirty="0"/>
          </a:p>
        </p:txBody>
      </p:sp>
    </p:spTree>
    <p:extLst>
      <p:ext uri="{BB962C8B-B14F-4D97-AF65-F5344CB8AC3E}">
        <p14:creationId xmlns:p14="http://schemas.microsoft.com/office/powerpoint/2010/main" val="3515408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Figure 47-6 shows a warfarin flow sheet.</a:t>
            </a:r>
          </a:p>
          <a:p>
            <a:r>
              <a:rPr lang="en-US" sz="1200" kern="1200" dirty="0" smtClean="0">
                <a:solidFill>
                  <a:schemeClr val="tx1"/>
                </a:solidFill>
                <a:effectLst/>
                <a:latin typeface="Arial" charset="0"/>
                <a:ea typeface="ＭＳ Ｐゴシック" charset="0"/>
                <a:cs typeface="ＭＳ Ｐゴシック" charset="0"/>
              </a:rPr>
              <a:t>The physician will balance repeated INR levels with warfarin</a:t>
            </a:r>
            <a:r>
              <a:rPr lang="en-US" sz="1200" kern="1200" baseline="0" dirty="0" smtClean="0">
                <a:solidFill>
                  <a:schemeClr val="tx1"/>
                </a:solidFill>
                <a:effectLst/>
                <a:latin typeface="Arial" charset="0"/>
                <a:ea typeface="ＭＳ Ｐゴシック" charset="0"/>
                <a:cs typeface="ＭＳ Ｐゴシック" charset="0"/>
              </a:rPr>
              <a:t> </a:t>
            </a:r>
            <a:r>
              <a:rPr lang="en-US" sz="1200" kern="1200" dirty="0" smtClean="0">
                <a:solidFill>
                  <a:schemeClr val="tx1"/>
                </a:solidFill>
                <a:effectLst/>
                <a:latin typeface="Arial" charset="0"/>
                <a:ea typeface="ＭＳ Ｐゴシック" charset="0"/>
                <a:cs typeface="ＭＳ Ｐゴシック" charset="0"/>
              </a:rPr>
              <a:t>doses so that the INR is maintained at 2 throughout the anticoagulant treatment period.</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24</a:t>
            </a:fld>
            <a:endParaRPr lang="en-US" dirty="0"/>
          </a:p>
        </p:txBody>
      </p:sp>
    </p:spTree>
    <p:extLst>
      <p:ext uri="{BB962C8B-B14F-4D97-AF65-F5344CB8AC3E}">
        <p14:creationId xmlns:p14="http://schemas.microsoft.com/office/powerpoint/2010/main" val="3515408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ＭＳ Ｐゴシック" charset="0"/>
                <a:cs typeface="ＭＳ Ｐゴシック" charset="0"/>
              </a:rPr>
              <a:t>The complete blood cell count (CBC) is the laboratory procedure most frequently ordered for blood specimens and provides information about the above components of blood.</a:t>
            </a:r>
          </a:p>
          <a:p>
            <a:r>
              <a:rPr lang="en-US" sz="1200" kern="1200" dirty="0" smtClean="0">
                <a:solidFill>
                  <a:schemeClr val="tx1"/>
                </a:solidFill>
                <a:effectLst/>
                <a:latin typeface="Arial" charset="0"/>
                <a:ea typeface="ＭＳ Ｐゴシック" charset="0"/>
                <a:cs typeface="ＭＳ Ｐゴシック" charset="0"/>
              </a:rPr>
              <a:t>Describe the composition of blood. </a:t>
            </a:r>
            <a:r>
              <a:rPr lang="en-US" sz="1200" i="1" kern="1200" dirty="0" smtClean="0">
                <a:solidFill>
                  <a:schemeClr val="tx1"/>
                </a:solidFill>
                <a:effectLst/>
                <a:latin typeface="Arial" charset="0"/>
                <a:ea typeface="ＭＳ Ｐゴシック" charset="0"/>
                <a:cs typeface="ＭＳ Ｐゴシック" charset="0"/>
              </a:rPr>
              <a:t>(Whole blood is composed of formed elements suspended in plasma. Plasma makes up about 55% of blood volume and the remaining 45% includes the formed cellular elements.)</a:t>
            </a:r>
          </a:p>
          <a:p>
            <a:r>
              <a:rPr lang="en-US" sz="1200" i="0" kern="1200" dirty="0" smtClean="0">
                <a:solidFill>
                  <a:schemeClr val="tx1"/>
                </a:solidFill>
                <a:effectLst/>
                <a:latin typeface="Arial" charset="0"/>
                <a:ea typeface="ＭＳ Ｐゴシック" charset="0"/>
                <a:cs typeface="ＭＳ Ｐゴシック" charset="0"/>
              </a:rPr>
              <a:t>Refer</a:t>
            </a:r>
            <a:r>
              <a:rPr lang="en-US" sz="1200" i="0" kern="1200" baseline="0" dirty="0" smtClean="0">
                <a:solidFill>
                  <a:schemeClr val="tx1"/>
                </a:solidFill>
                <a:effectLst/>
                <a:latin typeface="Arial" charset="0"/>
                <a:ea typeface="ＭＳ Ｐゴシック" charset="0"/>
                <a:cs typeface="ＭＳ Ｐゴシック" charset="0"/>
              </a:rPr>
              <a:t> to Table 47-4 for reference ranges for complete blood cell count (CBC) values.</a:t>
            </a:r>
            <a:endParaRPr lang="en-US" i="0"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25</a:t>
            </a:fld>
            <a:endParaRPr lang="en-US" dirty="0"/>
          </a:p>
        </p:txBody>
      </p:sp>
    </p:spTree>
    <p:extLst>
      <p:ext uri="{BB962C8B-B14F-4D97-AF65-F5344CB8AC3E}">
        <p14:creationId xmlns:p14="http://schemas.microsoft.com/office/powerpoint/2010/main" val="2942640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ＭＳ Ｐゴシック" charset="0"/>
                <a:cs typeface="ＭＳ Ｐゴシック" charset="0"/>
              </a:rPr>
              <a:t>The function of RBCs</a:t>
            </a:r>
            <a:r>
              <a:rPr lang="en-US" sz="1200" kern="1200" baseline="0" dirty="0" smtClean="0">
                <a:solidFill>
                  <a:schemeClr val="tx1"/>
                </a:solidFill>
                <a:effectLst/>
                <a:latin typeface="Arial" charset="0"/>
                <a:ea typeface="ＭＳ Ｐゴシック" charset="0"/>
                <a:cs typeface="ＭＳ Ｐゴシック" charset="0"/>
              </a:rPr>
              <a:t> is to transport oxygen to tissues.</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26</a:t>
            </a:fld>
            <a:endParaRPr lang="en-US" dirty="0"/>
          </a:p>
        </p:txBody>
      </p:sp>
    </p:spTree>
    <p:extLst>
      <p:ext uri="{BB962C8B-B14F-4D97-AF65-F5344CB8AC3E}">
        <p14:creationId xmlns:p14="http://schemas.microsoft.com/office/powerpoint/2010/main" val="2942640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ln>
            <a:miter lim="800000"/>
            <a:headEnd/>
            <a:tailEnd/>
          </a:ln>
        </p:spPr>
        <p:txBody>
          <a:bodyPr/>
          <a:lstStyle/>
          <a:p>
            <a:pPr>
              <a:defRPr/>
            </a:pPr>
            <a:fld id="{1EC53791-3B67-456B-BE62-314E38E80534}" type="slidenum">
              <a:rPr lang="en-US" smtClean="0">
                <a:latin typeface="Arial" charset="0"/>
                <a:ea typeface="ＭＳ Ｐゴシック" charset="-128"/>
              </a:rPr>
              <a:pPr>
                <a:defRPr/>
              </a:pPr>
              <a:t>27</a:t>
            </a:fld>
            <a:endParaRPr lang="en-US" smtClean="0">
              <a:latin typeface="Arial" charset="0"/>
              <a:ea typeface="ＭＳ Ｐゴシック" charset="-128"/>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a:buFont typeface="+mj-lt"/>
              <a:buNone/>
            </a:pPr>
            <a:endParaRPr lang="en-US" dirty="0" smtClean="0">
              <a:ea typeface="ＭＳ Ｐゴシック" pitchFamily="34" charset="-128"/>
            </a:endParaRPr>
          </a:p>
        </p:txBody>
      </p:sp>
    </p:spTree>
    <p:extLst>
      <p:ext uri="{BB962C8B-B14F-4D97-AF65-F5344CB8AC3E}">
        <p14:creationId xmlns:p14="http://schemas.microsoft.com/office/powerpoint/2010/main" val="372364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ln>
            <a:miter lim="800000"/>
            <a:headEnd/>
            <a:tailEnd/>
          </a:ln>
        </p:spPr>
        <p:txBody>
          <a:bodyPr/>
          <a:lstStyle/>
          <a:p>
            <a:pPr>
              <a:defRPr/>
            </a:pPr>
            <a:fld id="{1EC53791-3B67-456B-BE62-314E38E80534}" type="slidenum">
              <a:rPr lang="en-US" smtClean="0">
                <a:latin typeface="Arial" charset="0"/>
                <a:ea typeface="ＭＳ Ｐゴシック" charset="-128"/>
              </a:rPr>
              <a:pPr>
                <a:defRPr/>
              </a:pPr>
              <a:t>28</a:t>
            </a:fld>
            <a:endParaRPr lang="en-US" smtClean="0">
              <a:latin typeface="Arial" charset="0"/>
              <a:ea typeface="ＭＳ Ｐゴシック" charset="-128"/>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a:buFont typeface="+mj-lt"/>
              <a:buNone/>
            </a:pPr>
            <a:endParaRPr lang="en-US" dirty="0" smtClean="0">
              <a:ea typeface="ＭＳ Ｐゴシック" pitchFamily="34" charset="-128"/>
            </a:endParaRPr>
          </a:p>
        </p:txBody>
      </p:sp>
    </p:spTree>
    <p:extLst>
      <p:ext uri="{BB962C8B-B14F-4D97-AF65-F5344CB8AC3E}">
        <p14:creationId xmlns:p14="http://schemas.microsoft.com/office/powerpoint/2010/main" val="713220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ln>
            <a:miter lim="800000"/>
            <a:headEnd/>
            <a:tailEnd/>
          </a:ln>
        </p:spPr>
        <p:txBody>
          <a:bodyPr/>
          <a:lstStyle/>
          <a:p>
            <a:pPr>
              <a:defRPr/>
            </a:pPr>
            <a:fld id="{1EC53791-3B67-456B-BE62-314E38E80534}" type="slidenum">
              <a:rPr lang="en-US" smtClean="0">
                <a:latin typeface="Arial" charset="0"/>
                <a:ea typeface="ＭＳ Ｐゴシック" charset="-128"/>
              </a:rPr>
              <a:pPr>
                <a:defRPr/>
              </a:pPr>
              <a:t>29</a:t>
            </a:fld>
            <a:endParaRPr lang="en-US" smtClean="0">
              <a:latin typeface="Arial" charset="0"/>
              <a:ea typeface="ＭＳ Ｐゴシック" charset="-128"/>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a:buFont typeface="+mj-lt"/>
              <a:buNone/>
            </a:pPr>
            <a:endParaRPr lang="en-US" dirty="0" smtClean="0">
              <a:ea typeface="ＭＳ Ｐゴシック" pitchFamily="34" charset="-128"/>
            </a:endParaRPr>
          </a:p>
        </p:txBody>
      </p:sp>
    </p:spTree>
    <p:extLst>
      <p:ext uri="{BB962C8B-B14F-4D97-AF65-F5344CB8AC3E}">
        <p14:creationId xmlns:p14="http://schemas.microsoft.com/office/powerpoint/2010/main" val="2515492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ln>
            <a:miter lim="800000"/>
            <a:headEnd/>
            <a:tailEnd/>
          </a:ln>
        </p:spPr>
        <p:txBody>
          <a:bodyPr/>
          <a:lstStyle/>
          <a:p>
            <a:pPr>
              <a:defRPr/>
            </a:pPr>
            <a:fld id="{1EC53791-3B67-456B-BE62-314E38E80534}" type="slidenum">
              <a:rPr lang="en-US" smtClean="0">
                <a:latin typeface="Arial" charset="0"/>
                <a:ea typeface="ＭＳ Ｐゴシック" charset="-128"/>
              </a:rPr>
              <a:pPr>
                <a:defRPr/>
              </a:pPr>
              <a:t>3</a:t>
            </a:fld>
            <a:endParaRPr lang="en-US" smtClean="0">
              <a:latin typeface="Arial" charset="0"/>
              <a:ea typeface="ＭＳ Ｐゴシック" charset="-128"/>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a:buFont typeface="+mj-lt"/>
              <a:buNone/>
            </a:pPr>
            <a:endParaRPr lang="en-US" dirty="0" smtClean="0">
              <a:ea typeface="ＭＳ Ｐゴシック" pitchFamily="34" charset="-128"/>
            </a:endParaRPr>
          </a:p>
        </p:txBody>
      </p:sp>
    </p:spTree>
    <p:extLst>
      <p:ext uri="{BB962C8B-B14F-4D97-AF65-F5344CB8AC3E}">
        <p14:creationId xmlns:p14="http://schemas.microsoft.com/office/powerpoint/2010/main" val="39772564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Why do these different indices exist? </a:t>
            </a:r>
            <a:r>
              <a:rPr lang="en-US" sz="1200" i="1" kern="1200" dirty="0" smtClean="0">
                <a:solidFill>
                  <a:schemeClr val="tx1"/>
                </a:solidFill>
                <a:effectLst/>
                <a:latin typeface="Arial" charset="0"/>
                <a:ea typeface="ＭＳ Ｐゴシック" charset="0"/>
                <a:cs typeface="ＭＳ Ｐゴシック" charset="0"/>
              </a:rPr>
              <a:t>(A variety of calculations can be performed using the information obtained from the CBC to produce indices that provide information about RBC disorders. Opinions vary about the clinical value of red cell indices. They are used to classify </a:t>
            </a:r>
            <a:r>
              <a:rPr lang="en-US" sz="1200" i="1" kern="1200" dirty="0" err="1" smtClean="0">
                <a:solidFill>
                  <a:schemeClr val="tx1"/>
                </a:solidFill>
                <a:effectLst/>
                <a:latin typeface="Arial" charset="0"/>
                <a:ea typeface="ＭＳ Ｐゴシック" charset="0"/>
                <a:cs typeface="ＭＳ Ｐゴシック" charset="0"/>
              </a:rPr>
              <a:t>anemias</a:t>
            </a:r>
            <a:r>
              <a:rPr lang="en-US" sz="1200" i="1" kern="1200" dirty="0" smtClean="0">
                <a:solidFill>
                  <a:schemeClr val="tx1"/>
                </a:solidFill>
                <a:effectLst/>
                <a:latin typeface="Arial" charset="0"/>
                <a:ea typeface="ＭＳ Ｐゴシック" charset="0"/>
                <a:cs typeface="ＭＳ Ｐゴシック" charset="0"/>
              </a:rPr>
              <a:t> and to select additional tests to determine the cause of anemia.)</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30</a:t>
            </a:fld>
            <a:endParaRPr lang="en-US" dirty="0"/>
          </a:p>
        </p:txBody>
      </p:sp>
    </p:spTree>
    <p:extLst>
      <p:ext uri="{BB962C8B-B14F-4D97-AF65-F5344CB8AC3E}">
        <p14:creationId xmlns:p14="http://schemas.microsoft.com/office/powerpoint/2010/main" val="1286604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Normal WBC count varies with age.</a:t>
            </a:r>
            <a:r>
              <a:rPr lang="en-US" sz="1200" kern="1200" baseline="0" dirty="0" smtClean="0">
                <a:solidFill>
                  <a:schemeClr val="tx1"/>
                </a:solidFill>
                <a:effectLst/>
                <a:latin typeface="Arial" charset="0"/>
                <a:ea typeface="ＭＳ Ｐゴシック" charset="0"/>
                <a:cs typeface="ＭＳ Ｐゴシック" charset="0"/>
              </a:rPr>
              <a:t> It is higher in newborns and decreases throughout life.</a:t>
            </a:r>
          </a:p>
          <a:p>
            <a:r>
              <a:rPr lang="en-US" sz="1200" kern="1200" baseline="0" dirty="0" smtClean="0">
                <a:solidFill>
                  <a:schemeClr val="tx1"/>
                </a:solidFill>
                <a:effectLst/>
                <a:latin typeface="Arial" charset="0"/>
                <a:ea typeface="ＭＳ Ｐゴシック" charset="0"/>
                <a:cs typeface="ＭＳ Ｐゴシック" charset="0"/>
              </a:rPr>
              <a:t>The average adult range is 4,000 to 11,000 cells/mm</a:t>
            </a:r>
            <a:r>
              <a:rPr lang="en-US" sz="1200" kern="1200" baseline="30000" dirty="0" smtClean="0">
                <a:solidFill>
                  <a:schemeClr val="tx1"/>
                </a:solidFill>
                <a:effectLst/>
                <a:latin typeface="Arial" charset="0"/>
                <a:ea typeface="ＭＳ Ｐゴシック" charset="0"/>
                <a:cs typeface="ＭＳ Ｐゴシック" charset="0"/>
              </a:rPr>
              <a:t>3</a:t>
            </a:r>
            <a:r>
              <a:rPr lang="en-US" sz="1200" kern="1200" baseline="0" dirty="0" smtClean="0">
                <a:solidFill>
                  <a:schemeClr val="tx1"/>
                </a:solidFill>
                <a:effectLst/>
                <a:latin typeface="Arial" charset="0"/>
                <a:ea typeface="ＭＳ Ｐゴシック" charset="0"/>
                <a:cs typeface="ＭＳ Ｐゴシック" charset="0"/>
              </a:rPr>
              <a:t>.</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31</a:t>
            </a:fld>
            <a:endParaRPr lang="en-US" dirty="0"/>
          </a:p>
        </p:txBody>
      </p:sp>
    </p:spTree>
    <p:extLst>
      <p:ext uri="{BB962C8B-B14F-4D97-AF65-F5344CB8AC3E}">
        <p14:creationId xmlns:p14="http://schemas.microsoft.com/office/powerpoint/2010/main" val="1286604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A number of automated cell counters have integrated differential analyzers that gather information about cell size, internal structure, and density; they also provide information about a cell’s internal structure, granulation, and surface characteristics.</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32</a:t>
            </a:fld>
            <a:endParaRPr lang="en-US" dirty="0"/>
          </a:p>
        </p:txBody>
      </p:sp>
    </p:spTree>
    <p:extLst>
      <p:ext uri="{BB962C8B-B14F-4D97-AF65-F5344CB8AC3E}">
        <p14:creationId xmlns:p14="http://schemas.microsoft.com/office/powerpoint/2010/main" val="3794218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Differentiate among </a:t>
            </a:r>
            <a:r>
              <a:rPr lang="en-US" sz="1200" kern="1200" dirty="0" err="1" smtClean="0">
                <a:solidFill>
                  <a:schemeClr val="tx1"/>
                </a:solidFill>
                <a:effectLst/>
                <a:latin typeface="Arial" charset="0"/>
                <a:ea typeface="ＭＳ Ｐゴシック" charset="0"/>
                <a:cs typeface="ＭＳ Ｐゴシック" charset="0"/>
              </a:rPr>
              <a:t>coverglass</a:t>
            </a:r>
            <a:r>
              <a:rPr lang="en-US" sz="1200" kern="1200" dirty="0" smtClean="0">
                <a:solidFill>
                  <a:schemeClr val="tx1"/>
                </a:solidFill>
                <a:effectLst/>
                <a:latin typeface="Arial" charset="0"/>
                <a:ea typeface="ＭＳ Ｐゴシック" charset="0"/>
                <a:cs typeface="ＭＳ Ｐゴシック" charset="0"/>
              </a:rPr>
              <a:t> smears, spun smears, and wedge smears. </a:t>
            </a:r>
            <a:r>
              <a:rPr lang="en-US" sz="1200" i="1" kern="1200" dirty="0" smtClean="0">
                <a:solidFill>
                  <a:schemeClr val="tx1"/>
                </a:solidFill>
                <a:effectLst/>
                <a:latin typeface="Arial" charset="0"/>
                <a:ea typeface="ＭＳ Ｐゴシック" charset="0"/>
                <a:cs typeface="ＭＳ Ｐゴシック" charset="0"/>
              </a:rPr>
              <a:t>(The </a:t>
            </a:r>
            <a:r>
              <a:rPr lang="en-US" sz="1200" i="1" kern="1200" dirty="0" err="1" smtClean="0">
                <a:solidFill>
                  <a:schemeClr val="tx1"/>
                </a:solidFill>
                <a:effectLst/>
                <a:latin typeface="Arial" charset="0"/>
                <a:ea typeface="ＭＳ Ｐゴシック" charset="0"/>
                <a:cs typeface="ＭＳ Ｐゴシック" charset="0"/>
              </a:rPr>
              <a:t>coverglass</a:t>
            </a:r>
            <a:r>
              <a:rPr lang="en-US" sz="1200" i="1" kern="1200" dirty="0" smtClean="0">
                <a:solidFill>
                  <a:schemeClr val="tx1"/>
                </a:solidFill>
                <a:effectLst/>
                <a:latin typeface="Arial" charset="0"/>
                <a:ea typeface="ＭＳ Ｐゴシック" charset="0"/>
                <a:cs typeface="ＭＳ Ｐゴシック" charset="0"/>
              </a:rPr>
              <a:t> smear involves placing a drop of blood between two coverslips and quickly pulling them apart. The spun smear uses a centrifuge to distribute the blood on a slide and often has the advantage of being a closed system. The wedge smear involves placing a small drop of blood ½ inch from the right end of a glass slide. The end of a second glass spreader slide is placed in front of the drop of blood at an angle. The spreader slide is brought back into the drop until the blood spreads along the edge of the spreader slide. The spreader slide then is pushed to the left with a quick, steady motion, spreading the blood across the slide.)</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33</a:t>
            </a:fld>
            <a:endParaRPr lang="en-US" dirty="0"/>
          </a:p>
        </p:txBody>
      </p:sp>
    </p:spTree>
    <p:extLst>
      <p:ext uri="{BB962C8B-B14F-4D97-AF65-F5344CB8AC3E}">
        <p14:creationId xmlns:p14="http://schemas.microsoft.com/office/powerpoint/2010/main" val="492174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Figure 47-9: </a:t>
            </a:r>
            <a:r>
              <a:rPr lang="en-US" sz="1200" i="1" kern="1200" dirty="0" smtClean="0">
                <a:solidFill>
                  <a:schemeClr val="tx1"/>
                </a:solidFill>
                <a:effectLst/>
                <a:latin typeface="Arial" charset="0"/>
                <a:ea typeface="ＭＳ Ｐゴシック" charset="0"/>
                <a:cs typeface="ＭＳ Ｐゴシック" charset="0"/>
              </a:rPr>
              <a:t>Right, </a:t>
            </a:r>
            <a:r>
              <a:rPr lang="en-US" sz="1200" kern="1200" dirty="0" smtClean="0">
                <a:solidFill>
                  <a:schemeClr val="tx1"/>
                </a:solidFill>
                <a:effectLst/>
                <a:latin typeface="Arial" charset="0"/>
                <a:ea typeface="ＭＳ Ｐゴシック" charset="0"/>
                <a:cs typeface="ＭＳ Ｐゴシック" charset="0"/>
              </a:rPr>
              <a:t>Appearance of a properly prepared wedge smear. </a:t>
            </a:r>
            <a:r>
              <a:rPr lang="en-US" sz="1200" i="1" kern="1200" dirty="0" smtClean="0">
                <a:solidFill>
                  <a:schemeClr val="tx1"/>
                </a:solidFill>
                <a:effectLst/>
                <a:latin typeface="Arial" charset="0"/>
                <a:ea typeface="ＭＳ Ｐゴシック" charset="0"/>
                <a:cs typeface="ＭＳ Ｐゴシック" charset="0"/>
              </a:rPr>
              <a:t>Left,</a:t>
            </a:r>
            <a:r>
              <a:rPr lang="en-US" sz="1200" kern="1200" dirty="0" smtClean="0">
                <a:solidFill>
                  <a:schemeClr val="tx1"/>
                </a:solidFill>
                <a:effectLst/>
                <a:latin typeface="Arial" charset="0"/>
                <a:ea typeface="ＭＳ Ｐゴシック" charset="0"/>
                <a:cs typeface="ＭＳ Ｐゴシック" charset="0"/>
              </a:rPr>
              <a:t> Serpentine (winding) pattern used to count cells.</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34</a:t>
            </a:fld>
            <a:endParaRPr lang="en-US" dirty="0"/>
          </a:p>
        </p:txBody>
      </p:sp>
    </p:spTree>
    <p:extLst>
      <p:ext uri="{BB962C8B-B14F-4D97-AF65-F5344CB8AC3E}">
        <p14:creationId xmlns:p14="http://schemas.microsoft.com/office/powerpoint/2010/main" val="16269656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Many modifications of the original Wright’s stain have been produced, most involving a chemical alteration in the methylene blue to improve </a:t>
            </a:r>
            <a:r>
              <a:rPr lang="en-US" sz="1200" kern="1200" dirty="0" err="1" smtClean="0">
                <a:solidFill>
                  <a:schemeClr val="tx1"/>
                </a:solidFill>
                <a:effectLst/>
                <a:latin typeface="Arial" charset="0"/>
                <a:ea typeface="ＭＳ Ｐゴシック" charset="0"/>
                <a:cs typeface="ＭＳ Ｐゴシック" charset="0"/>
              </a:rPr>
              <a:t>polychroming</a:t>
            </a:r>
            <a:r>
              <a:rPr lang="en-US" sz="1200" kern="1200" dirty="0" smtClean="0">
                <a:solidFill>
                  <a:schemeClr val="tx1"/>
                </a:solidFill>
                <a:effectLst/>
                <a:latin typeface="Arial" charset="0"/>
                <a:ea typeface="ＭＳ Ｐゴシック" charset="0"/>
                <a:cs typeface="ＭＳ Ｐゴシック" charset="0"/>
              </a:rPr>
              <a:t>.</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35</a:t>
            </a:fld>
            <a:endParaRPr lang="en-US" dirty="0"/>
          </a:p>
        </p:txBody>
      </p:sp>
    </p:spTree>
    <p:extLst>
      <p:ext uri="{BB962C8B-B14F-4D97-AF65-F5344CB8AC3E}">
        <p14:creationId xmlns:p14="http://schemas.microsoft.com/office/powerpoint/2010/main" val="3184263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The slide is examined near the feathered end of the smear, where cells are barely touching one another and are easiest to identify.</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36</a:t>
            </a:fld>
            <a:endParaRPr lang="en-US" dirty="0"/>
          </a:p>
        </p:txBody>
      </p:sp>
    </p:spTree>
    <p:extLst>
      <p:ext uri="{BB962C8B-B14F-4D97-AF65-F5344CB8AC3E}">
        <p14:creationId xmlns:p14="http://schemas.microsoft.com/office/powerpoint/2010/main" val="9069560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ＭＳ Ｐゴシック" charset="0"/>
                <a:cs typeface="ＭＳ Ｐゴシック" charset="0"/>
              </a:rPr>
              <a:t>Figure 47-10 shows red blood cell morphology.</a:t>
            </a:r>
          </a:p>
          <a:p>
            <a:pPr lvl="0"/>
            <a:r>
              <a:rPr lang="en-US" sz="1200" kern="1200" dirty="0" smtClean="0">
                <a:solidFill>
                  <a:schemeClr val="tx1"/>
                </a:solidFill>
                <a:effectLst/>
                <a:latin typeface="Arial" charset="0"/>
                <a:ea typeface="ＭＳ Ｐゴシック" charset="0"/>
                <a:cs typeface="ＭＳ Ｐゴシック" charset="0"/>
              </a:rPr>
              <a:t>What do red blood cells look like on the smear? </a:t>
            </a:r>
            <a:r>
              <a:rPr lang="en-US" sz="1200" i="1" kern="1200" dirty="0" smtClean="0">
                <a:solidFill>
                  <a:schemeClr val="tx1"/>
                </a:solidFill>
                <a:effectLst/>
                <a:latin typeface="Arial" charset="0"/>
                <a:ea typeface="ＭＳ Ｐゴシック" charset="0"/>
                <a:cs typeface="ＭＳ Ｐゴシック" charset="0"/>
              </a:rPr>
              <a:t>(RBCs are the most numerous of the cellular elements. They are biconcave disks with no nuclei. The red cells should appear pinkish tan as a result of staining of the hemoglobin in the cells.)</a:t>
            </a:r>
            <a:endParaRPr lang="en-US" sz="1200" kern="1200" dirty="0" smtClean="0">
              <a:solidFill>
                <a:schemeClr val="tx1"/>
              </a:solidFill>
              <a:effectLst/>
              <a:latin typeface="Arial" charset="0"/>
              <a:ea typeface="ＭＳ Ｐゴシック" charset="0"/>
              <a:cs typeface="ＭＳ Ｐゴシック" charset="0"/>
            </a:endParaRPr>
          </a:p>
          <a:p>
            <a:r>
              <a:rPr lang="en-US" sz="1200" kern="1200" dirty="0" smtClean="0">
                <a:solidFill>
                  <a:schemeClr val="tx1"/>
                </a:solidFill>
                <a:effectLst/>
                <a:latin typeface="Arial" charset="0"/>
                <a:ea typeface="ＭＳ Ｐゴシック" charset="0"/>
                <a:cs typeface="ＭＳ Ｐゴシック" charset="0"/>
              </a:rPr>
              <a:t>Thrombocytes, or platelets, are the smallest RBC, are round or oval, have no nucleus, and stain blue.</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37</a:t>
            </a:fld>
            <a:endParaRPr lang="en-US" dirty="0"/>
          </a:p>
        </p:txBody>
      </p:sp>
    </p:spTree>
    <p:extLst>
      <p:ext uri="{BB962C8B-B14F-4D97-AF65-F5344CB8AC3E}">
        <p14:creationId xmlns:p14="http://schemas.microsoft.com/office/powerpoint/2010/main" val="28147748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Refer students to Table 47-5 for pictures and characteristics of these leukocytes.</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38</a:t>
            </a:fld>
            <a:endParaRPr lang="en-US" dirty="0"/>
          </a:p>
        </p:txBody>
      </p:sp>
    </p:spTree>
    <p:extLst>
      <p:ext uri="{BB962C8B-B14F-4D97-AF65-F5344CB8AC3E}">
        <p14:creationId xmlns:p14="http://schemas.microsoft.com/office/powerpoint/2010/main" val="15403959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ＭＳ Ｐゴシック" charset="0"/>
                <a:cs typeface="ＭＳ Ｐゴシック" charset="0"/>
              </a:rPr>
              <a:t>How is the appropriate area for examination found on the slide? </a:t>
            </a:r>
            <a:r>
              <a:rPr lang="en-US" sz="1200" i="1" kern="1200" dirty="0" smtClean="0">
                <a:solidFill>
                  <a:schemeClr val="tx1"/>
                </a:solidFill>
                <a:effectLst/>
                <a:latin typeface="Arial" charset="0"/>
                <a:ea typeface="ＭＳ Ｐゴシック" charset="0"/>
                <a:cs typeface="ＭＳ Ｐゴシック" charset="0"/>
              </a:rPr>
              <a:t>(For manually prepared smears, this area would be the feathered edge. The entire slide is acceptable for viewing when the smear is prepared by automation.)</a:t>
            </a:r>
            <a:endParaRPr lang="en-US" sz="1200" kern="1200" dirty="0" smtClean="0">
              <a:solidFill>
                <a:schemeClr val="tx1"/>
              </a:solidFill>
              <a:effectLst/>
              <a:latin typeface="Arial" charset="0"/>
              <a:ea typeface="ＭＳ Ｐゴシック" charset="0"/>
              <a:cs typeface="ＭＳ Ｐゴシック" charset="0"/>
            </a:endParaRPr>
          </a:p>
          <a:p>
            <a:r>
              <a:rPr lang="en-US" sz="1200" kern="1200" dirty="0" smtClean="0">
                <a:solidFill>
                  <a:schemeClr val="tx1"/>
                </a:solidFill>
                <a:effectLst/>
                <a:latin typeface="Arial" charset="0"/>
                <a:ea typeface="ＭＳ Ｐゴシック" charset="0"/>
                <a:cs typeface="ＭＳ Ｐゴシック" charset="0"/>
              </a:rPr>
              <a:t>Many disease states alter the ratios of the different types of leukocytes, and the differential can be very useful in assisting with the physician’s diagnosis.</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39</a:t>
            </a:fld>
            <a:endParaRPr lang="en-US" dirty="0"/>
          </a:p>
        </p:txBody>
      </p:sp>
    </p:spTree>
    <p:extLst>
      <p:ext uri="{BB962C8B-B14F-4D97-AF65-F5344CB8AC3E}">
        <p14:creationId xmlns:p14="http://schemas.microsoft.com/office/powerpoint/2010/main" val="2244254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ln>
            <a:miter lim="800000"/>
            <a:headEnd/>
            <a:tailEnd/>
          </a:ln>
        </p:spPr>
        <p:txBody>
          <a:bodyPr/>
          <a:lstStyle/>
          <a:p>
            <a:pPr>
              <a:defRPr/>
            </a:pPr>
            <a:fld id="{1EC53791-3B67-456B-BE62-314E38E80534}" type="slidenum">
              <a:rPr lang="en-US" smtClean="0">
                <a:latin typeface="Arial" charset="0"/>
                <a:ea typeface="ＭＳ Ｐゴシック" charset="-128"/>
              </a:rPr>
              <a:pPr>
                <a:defRPr/>
              </a:pPr>
              <a:t>4</a:t>
            </a:fld>
            <a:endParaRPr lang="en-US" smtClean="0">
              <a:latin typeface="Arial" charset="0"/>
              <a:ea typeface="ＭＳ Ｐゴシック" charset="-128"/>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a:buFont typeface="+mj-lt"/>
              <a:buNone/>
            </a:pPr>
            <a:endParaRPr lang="en-US" dirty="0" smtClean="0">
              <a:ea typeface="ＭＳ Ｐゴシック" pitchFamily="34" charset="-128"/>
            </a:endParaRPr>
          </a:p>
        </p:txBody>
      </p:sp>
    </p:spTree>
    <p:extLst>
      <p:ext uri="{BB962C8B-B14F-4D97-AF65-F5344CB8AC3E}">
        <p14:creationId xmlns:p14="http://schemas.microsoft.com/office/powerpoint/2010/main" val="2192016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ＭＳ Ｐゴシック" charset="0"/>
                <a:cs typeface="ＭＳ Ｐゴシック" charset="0"/>
              </a:rPr>
              <a:t>Normally, stained RBCs are the same size and shape and are well filled with hemoglobin.</a:t>
            </a:r>
          </a:p>
          <a:p>
            <a:r>
              <a:rPr lang="en-US" sz="1200" kern="1200" dirty="0" smtClean="0">
                <a:solidFill>
                  <a:schemeClr val="tx1"/>
                </a:solidFill>
                <a:effectLst/>
                <a:latin typeface="Arial" charset="0"/>
                <a:ea typeface="ＭＳ Ｐゴシック" charset="0"/>
                <a:cs typeface="ＭＳ Ｐゴシック" charset="0"/>
              </a:rPr>
              <a:t>Any variations from the normal state are reported.</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40</a:t>
            </a:fld>
            <a:endParaRPr lang="en-US" dirty="0"/>
          </a:p>
        </p:txBody>
      </p:sp>
    </p:spTree>
    <p:extLst>
      <p:ext uri="{BB962C8B-B14F-4D97-AF65-F5344CB8AC3E}">
        <p14:creationId xmlns:p14="http://schemas.microsoft.com/office/powerpoint/2010/main" val="31114879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Figure 47-13 shows abnormal erythrocytes.</a:t>
            </a:r>
          </a:p>
          <a:p>
            <a:r>
              <a:rPr lang="en-US" sz="1200" kern="1200" dirty="0" smtClean="0">
                <a:solidFill>
                  <a:schemeClr val="tx1"/>
                </a:solidFill>
                <a:effectLst/>
                <a:latin typeface="Arial" charset="0"/>
                <a:ea typeface="ＭＳ Ｐゴシック" charset="0"/>
                <a:cs typeface="ＭＳ Ｐゴシック" charset="0"/>
              </a:rPr>
              <a:t>The appearance of the RBCs should correlate with the RBC indices.</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41</a:t>
            </a:fld>
            <a:endParaRPr lang="en-US" dirty="0"/>
          </a:p>
        </p:txBody>
      </p:sp>
    </p:spTree>
    <p:extLst>
      <p:ext uri="{BB962C8B-B14F-4D97-AF65-F5344CB8AC3E}">
        <p14:creationId xmlns:p14="http://schemas.microsoft.com/office/powerpoint/2010/main" val="13836149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Normal</a:t>
            </a:r>
            <a:r>
              <a:rPr lang="en-US" sz="1200" kern="1200" baseline="0" dirty="0" smtClean="0">
                <a:solidFill>
                  <a:schemeClr val="tx1"/>
                </a:solidFill>
                <a:effectLst/>
                <a:latin typeface="Arial" charset="0"/>
                <a:ea typeface="ＭＳ Ｐゴシック" charset="0"/>
                <a:cs typeface="ＭＳ Ｐゴシック" charset="0"/>
              </a:rPr>
              <a:t> platelet count is 150,000 to 400,000/mm</a:t>
            </a:r>
            <a:r>
              <a:rPr lang="en-US" sz="1200" kern="1200" baseline="30000" dirty="0" smtClean="0">
                <a:solidFill>
                  <a:schemeClr val="tx1"/>
                </a:solidFill>
                <a:effectLst/>
                <a:latin typeface="Arial" charset="0"/>
                <a:ea typeface="ＭＳ Ｐゴシック" charset="0"/>
                <a:cs typeface="ＭＳ Ｐゴシック" charset="0"/>
              </a:rPr>
              <a:t>3</a:t>
            </a:r>
            <a:r>
              <a:rPr lang="en-US" sz="1200" kern="1200" baseline="0" dirty="0" smtClean="0">
                <a:solidFill>
                  <a:schemeClr val="tx1"/>
                </a:solidFill>
                <a:effectLst/>
                <a:latin typeface="Arial" charset="0"/>
                <a:ea typeface="ＭＳ Ｐゴシック" charset="0"/>
                <a:cs typeface="ＭＳ Ｐゴシック" charset="0"/>
              </a:rPr>
              <a:t>.</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42</a:t>
            </a:fld>
            <a:endParaRPr lang="en-US" dirty="0"/>
          </a:p>
        </p:txBody>
      </p:sp>
    </p:spTree>
    <p:extLst>
      <p:ext uri="{BB962C8B-B14F-4D97-AF65-F5344CB8AC3E}">
        <p14:creationId xmlns:p14="http://schemas.microsoft.com/office/powerpoint/2010/main" val="3744310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What can result from Rh incompatibility in expectant mothers? </a:t>
            </a:r>
            <a:r>
              <a:rPr lang="en-US" sz="1200" i="1" kern="1200" dirty="0" smtClean="0">
                <a:solidFill>
                  <a:schemeClr val="tx1"/>
                </a:solidFill>
                <a:effectLst/>
                <a:latin typeface="Arial" charset="0"/>
                <a:ea typeface="ＭＳ Ｐゴシック" charset="0"/>
                <a:cs typeface="ＭＳ Ｐゴシック" charset="0"/>
              </a:rPr>
              <a:t>(Rh incompatibility between an expectant mother and the unborn child may result in hemolytic disease in the newborn.)</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43</a:t>
            </a:fld>
            <a:endParaRPr lang="en-US" dirty="0"/>
          </a:p>
        </p:txBody>
      </p:sp>
    </p:spTree>
    <p:extLst>
      <p:ext uri="{BB962C8B-B14F-4D97-AF65-F5344CB8AC3E}">
        <p14:creationId xmlns:p14="http://schemas.microsoft.com/office/powerpoint/2010/main" val="34281049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ＭＳ Ｐゴシック" charset="0"/>
                <a:cs typeface="ＭＳ Ｐゴシック" charset="0"/>
              </a:rPr>
              <a:t>Certain blood types are more common in certain countries.</a:t>
            </a:r>
          </a:p>
          <a:p>
            <a:r>
              <a:rPr lang="en-US" sz="1200" kern="1200" dirty="0" smtClean="0">
                <a:solidFill>
                  <a:schemeClr val="tx1"/>
                </a:solidFill>
                <a:effectLst/>
                <a:latin typeface="Arial" charset="0"/>
                <a:ea typeface="ＭＳ Ｐゴシック" charset="0"/>
                <a:cs typeface="ＭＳ Ｐゴシック" charset="0"/>
              </a:rPr>
              <a:t>Racial and ethnic differences in blood type and composition exist as a result of inheritance and populations that have migrated and mixed over time.</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44</a:t>
            </a:fld>
            <a:endParaRPr lang="en-US" dirty="0"/>
          </a:p>
        </p:txBody>
      </p:sp>
    </p:spTree>
    <p:extLst>
      <p:ext uri="{BB962C8B-B14F-4D97-AF65-F5344CB8AC3E}">
        <p14:creationId xmlns:p14="http://schemas.microsoft.com/office/powerpoint/2010/main" val="6632939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ＭＳ Ｐゴシック" charset="0"/>
                <a:cs typeface="ＭＳ Ｐゴシック" charset="0"/>
              </a:rPr>
              <a:t>Discuss</a:t>
            </a:r>
            <a:r>
              <a:rPr lang="en-US" sz="1200" kern="1200" baseline="0" dirty="0" smtClean="0">
                <a:solidFill>
                  <a:schemeClr val="tx1"/>
                </a:solidFill>
                <a:effectLst/>
                <a:latin typeface="Arial" charset="0"/>
                <a:ea typeface="ＭＳ Ｐゴシック" charset="0"/>
                <a:cs typeface="ＭＳ Ｐゴシック" charset="0"/>
              </a:rPr>
              <a:t> blood type distribution in the United States, as shown in Table 47-6.</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45</a:t>
            </a:fld>
            <a:endParaRPr lang="en-US" dirty="0"/>
          </a:p>
        </p:txBody>
      </p:sp>
    </p:spTree>
    <p:extLst>
      <p:ext uri="{BB962C8B-B14F-4D97-AF65-F5344CB8AC3E}">
        <p14:creationId xmlns:p14="http://schemas.microsoft.com/office/powerpoint/2010/main" val="6632939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ＭＳ Ｐゴシック" charset="0"/>
                <a:cs typeface="ＭＳ Ｐゴシック" charset="0"/>
              </a:rPr>
              <a:t>Why is it acceptable to give type O negative blood to any other blood type? </a:t>
            </a:r>
            <a:r>
              <a:rPr lang="en-US" sz="1200" i="1" kern="1200" dirty="0" smtClean="0">
                <a:solidFill>
                  <a:schemeClr val="tx1"/>
                </a:solidFill>
                <a:effectLst/>
                <a:latin typeface="Arial" charset="0"/>
                <a:ea typeface="ＭＳ Ｐゴシック" charset="0"/>
                <a:cs typeface="ＭＳ Ｐゴシック" charset="0"/>
              </a:rPr>
              <a:t>(Type O negative is referred to as the “universal donor” because there are no circulating antibodies to the ABO antigen, nor are there Rh antigens that might sensitize an Rh-negative recipient.)</a:t>
            </a:r>
            <a:endParaRPr lang="en-US" sz="1200" kern="1200" dirty="0" smtClean="0">
              <a:solidFill>
                <a:schemeClr val="tx1"/>
              </a:solidFill>
              <a:effectLst/>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46</a:t>
            </a:fld>
            <a:endParaRPr lang="en-US" dirty="0"/>
          </a:p>
        </p:txBody>
      </p:sp>
    </p:spTree>
    <p:extLst>
      <p:ext uri="{BB962C8B-B14F-4D97-AF65-F5344CB8AC3E}">
        <p14:creationId xmlns:p14="http://schemas.microsoft.com/office/powerpoint/2010/main" val="15454505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ＭＳ Ｐゴシック" charset="0"/>
                <a:cs typeface="ＭＳ Ｐゴシック" charset="0"/>
              </a:rPr>
              <a:t>Table 47-7 shows blood compatibility.</a:t>
            </a:r>
          </a:p>
          <a:p>
            <a:pPr lvl="0"/>
            <a:r>
              <a:rPr lang="en-US" sz="1200" kern="1200" dirty="0" smtClean="0">
                <a:solidFill>
                  <a:schemeClr val="tx1"/>
                </a:solidFill>
                <a:effectLst/>
                <a:latin typeface="Arial" charset="0"/>
                <a:ea typeface="ＭＳ Ｐゴシック" charset="0"/>
                <a:cs typeface="ＭＳ Ｐゴシック" charset="0"/>
              </a:rPr>
              <a:t>Discuss recipient</a:t>
            </a:r>
            <a:r>
              <a:rPr lang="en-US" sz="1200" kern="1200" baseline="0" dirty="0" smtClean="0">
                <a:solidFill>
                  <a:schemeClr val="tx1"/>
                </a:solidFill>
                <a:effectLst/>
                <a:latin typeface="Arial" charset="0"/>
                <a:ea typeface="ＭＳ Ｐゴシック" charset="0"/>
                <a:cs typeface="ＭＳ Ｐゴシック" charset="0"/>
              </a:rPr>
              <a:t> blood and the compatibility among ABO blood types for transfusion.</a:t>
            </a:r>
            <a:endParaRPr lang="en-US" sz="1200" kern="1200" dirty="0" smtClean="0">
              <a:solidFill>
                <a:schemeClr val="tx1"/>
              </a:solidFill>
              <a:effectLst/>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47</a:t>
            </a:fld>
            <a:endParaRPr lang="en-US" dirty="0"/>
          </a:p>
        </p:txBody>
      </p:sp>
    </p:spTree>
    <p:extLst>
      <p:ext uri="{BB962C8B-B14F-4D97-AF65-F5344CB8AC3E}">
        <p14:creationId xmlns:p14="http://schemas.microsoft.com/office/powerpoint/2010/main" val="15454505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ＭＳ Ｐゴシック" charset="0"/>
                <a:cs typeface="ＭＳ Ｐゴシック" charset="0"/>
              </a:rPr>
              <a:t>Describe how hemolytic disease of the newborn (HDN) develops and what can be done to prevent it. </a:t>
            </a:r>
            <a:r>
              <a:rPr lang="en-US" sz="1200" i="1" kern="1200" dirty="0" smtClean="0">
                <a:solidFill>
                  <a:schemeClr val="tx1"/>
                </a:solidFill>
                <a:effectLst/>
                <a:latin typeface="Arial" charset="0"/>
                <a:ea typeface="ＭＳ Ｐゴシック" charset="0"/>
                <a:cs typeface="ＭＳ Ｐゴシック" charset="0"/>
              </a:rPr>
              <a:t>(If this occurs, the mother may develop antibodies to the D antigen. This usually does not cause a problem during the first pregnancy. In a subsequent pregnancy with an Rh-positive fetus, the woman’s immune system begins to produce more antibodies because she was sensitized during the first pregnancy. HDN can be prevented by the administration of Rh immune globulin products to the mother.)</a:t>
            </a:r>
            <a:endParaRPr lang="en-US" sz="1200" kern="1200" dirty="0" smtClean="0">
              <a:solidFill>
                <a:schemeClr val="tx1"/>
              </a:solidFill>
              <a:effectLst/>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48</a:t>
            </a:fld>
            <a:endParaRPr lang="en-US" dirty="0"/>
          </a:p>
        </p:txBody>
      </p:sp>
    </p:spTree>
    <p:extLst>
      <p:ext uri="{BB962C8B-B14F-4D97-AF65-F5344CB8AC3E}">
        <p14:creationId xmlns:p14="http://schemas.microsoft.com/office/powerpoint/2010/main" val="38657019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Discuss other blood typing</a:t>
            </a:r>
            <a:r>
              <a:rPr lang="en-US" sz="1200" kern="1200" baseline="0" dirty="0" smtClean="0">
                <a:solidFill>
                  <a:schemeClr val="tx1"/>
                </a:solidFill>
                <a:effectLst/>
                <a:latin typeface="Arial" charset="0"/>
                <a:ea typeface="ＭＳ Ｐゴシック" charset="0"/>
                <a:cs typeface="ＭＳ Ｐゴシック" charset="0"/>
              </a:rPr>
              <a:t> systems shown in Table 47-8.</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49</a:t>
            </a:fld>
            <a:endParaRPr lang="en-US" dirty="0"/>
          </a:p>
        </p:txBody>
      </p:sp>
    </p:spTree>
    <p:extLst>
      <p:ext uri="{BB962C8B-B14F-4D97-AF65-F5344CB8AC3E}">
        <p14:creationId xmlns:p14="http://schemas.microsoft.com/office/powerpoint/2010/main" val="1809238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ln>
            <a:miter lim="800000"/>
            <a:headEnd/>
            <a:tailEnd/>
          </a:ln>
        </p:spPr>
        <p:txBody>
          <a:bodyPr/>
          <a:lstStyle/>
          <a:p>
            <a:pPr>
              <a:defRPr/>
            </a:pPr>
            <a:fld id="{1EC53791-3B67-456B-BE62-314E38E80534}" type="slidenum">
              <a:rPr lang="en-US" smtClean="0">
                <a:latin typeface="Arial" charset="0"/>
                <a:ea typeface="ＭＳ Ｐゴシック" charset="-128"/>
              </a:rPr>
              <a:pPr>
                <a:defRPr/>
              </a:pPr>
              <a:t>5</a:t>
            </a:fld>
            <a:endParaRPr lang="en-US" smtClean="0">
              <a:latin typeface="Arial" charset="0"/>
              <a:ea typeface="ＭＳ Ｐゴシック" charset="-128"/>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a:buFont typeface="+mj-lt"/>
              <a:buNone/>
            </a:pPr>
            <a:endParaRPr lang="en-US" dirty="0" smtClean="0">
              <a:ea typeface="ＭＳ Ｐゴシック" pitchFamily="34" charset="-128"/>
            </a:endParaRPr>
          </a:p>
        </p:txBody>
      </p:sp>
    </p:spTree>
    <p:extLst>
      <p:ext uri="{BB962C8B-B14F-4D97-AF65-F5344CB8AC3E}">
        <p14:creationId xmlns:p14="http://schemas.microsoft.com/office/powerpoint/2010/main" val="18715578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ＭＳ Ｐゴシック" charset="0"/>
                <a:cs typeface="ＭＳ Ｐゴシック" charset="0"/>
              </a:rPr>
              <a:t>If</a:t>
            </a:r>
            <a:r>
              <a:rPr lang="en-US" sz="1200" kern="1200" baseline="0" dirty="0" smtClean="0">
                <a:solidFill>
                  <a:schemeClr val="tx1"/>
                </a:solidFill>
                <a:effectLst/>
                <a:latin typeface="Arial" charset="0"/>
                <a:ea typeface="ＭＳ Ｐゴシック" charset="0"/>
                <a:cs typeface="ＭＳ Ｐゴシック" charset="0"/>
              </a:rPr>
              <a:t> the patient decides to use autologous transfusions, this may require that the patient donate blood several weeks before the procedure.</a:t>
            </a:r>
          </a:p>
          <a:p>
            <a:pPr lvl="0"/>
            <a:r>
              <a:rPr lang="en-US" sz="1200" kern="1200" baseline="0" dirty="0" smtClean="0">
                <a:solidFill>
                  <a:schemeClr val="tx1"/>
                </a:solidFill>
                <a:effectLst/>
                <a:latin typeface="Arial" charset="0"/>
                <a:ea typeface="ＭＳ Ｐゴシック" charset="0"/>
                <a:cs typeface="ＭＳ Ｐゴシック" charset="0"/>
              </a:rPr>
              <a:t>The medical assistant might have to assist the patient in making arrangements for the blood donation.</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50</a:t>
            </a:fld>
            <a:endParaRPr lang="en-US" dirty="0"/>
          </a:p>
        </p:txBody>
      </p:sp>
    </p:spTree>
    <p:extLst>
      <p:ext uri="{BB962C8B-B14F-4D97-AF65-F5344CB8AC3E}">
        <p14:creationId xmlns:p14="http://schemas.microsoft.com/office/powerpoint/2010/main" val="16355490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ＭＳ Ｐゴシック" charset="0"/>
                <a:cs typeface="ＭＳ Ｐゴシック" charset="0"/>
              </a:rPr>
              <a:t>You can screen a patient’s blood glucose levels by using a glucometer cleared for home use by the U.S. Food and Drug Administration (FDA).</a:t>
            </a:r>
          </a:p>
          <a:p>
            <a:r>
              <a:rPr lang="en-US" sz="1200" kern="1200" dirty="0" smtClean="0">
                <a:solidFill>
                  <a:schemeClr val="tx1"/>
                </a:solidFill>
                <a:effectLst/>
                <a:latin typeface="Arial" charset="0"/>
                <a:ea typeface="ＭＳ Ｐゴシック" charset="0"/>
                <a:cs typeface="ＭＳ Ｐゴシック" charset="0"/>
              </a:rPr>
              <a:t>The blood glucose level is routinely monitored by patients with diabetes mellitus type 1 or type 2 and by women with gestational diabetes.</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51</a:t>
            </a:fld>
            <a:endParaRPr lang="en-US" dirty="0"/>
          </a:p>
        </p:txBody>
      </p:sp>
    </p:spTree>
    <p:extLst>
      <p:ext uri="{BB962C8B-B14F-4D97-AF65-F5344CB8AC3E}">
        <p14:creationId xmlns:p14="http://schemas.microsoft.com/office/powerpoint/2010/main" val="16355490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Patients also can perform HbA</a:t>
            </a:r>
            <a:r>
              <a:rPr lang="en-US" sz="1200" kern="1200" baseline="-25000" dirty="0" smtClean="0">
                <a:solidFill>
                  <a:schemeClr val="tx1"/>
                </a:solidFill>
                <a:effectLst/>
                <a:latin typeface="Arial" charset="0"/>
                <a:ea typeface="ＭＳ Ｐゴシック" charset="0"/>
                <a:cs typeface="ＭＳ Ｐゴシック" charset="0"/>
              </a:rPr>
              <a:t>1c</a:t>
            </a:r>
            <a:r>
              <a:rPr lang="en-US" sz="1200" kern="1200" dirty="0" smtClean="0">
                <a:solidFill>
                  <a:schemeClr val="tx1"/>
                </a:solidFill>
                <a:effectLst/>
                <a:latin typeface="Arial" charset="0"/>
                <a:ea typeface="ＭＳ Ｐゴシック" charset="0"/>
                <a:cs typeface="ＭＳ Ｐゴシック" charset="0"/>
              </a:rPr>
              <a:t> testing at home using FDA-approved instrumentation.</a:t>
            </a:r>
          </a:p>
          <a:p>
            <a:r>
              <a:rPr lang="en-US" sz="1200" kern="1200" dirty="0" smtClean="0">
                <a:solidFill>
                  <a:schemeClr val="tx1"/>
                </a:solidFill>
                <a:effectLst/>
                <a:latin typeface="Arial" charset="0"/>
                <a:ea typeface="ＭＳ Ｐゴシック" charset="0"/>
                <a:cs typeface="ＭＳ Ｐゴシック" charset="0"/>
              </a:rPr>
              <a:t>Refer to Table 47-9 for the relationship between glycosylated hemoglobin</a:t>
            </a:r>
            <a:r>
              <a:rPr lang="en-US" sz="1200" kern="1200" baseline="0" dirty="0" smtClean="0">
                <a:solidFill>
                  <a:schemeClr val="tx1"/>
                </a:solidFill>
                <a:effectLst/>
                <a:latin typeface="Arial" charset="0"/>
                <a:ea typeface="ＭＳ Ｐゴシック" charset="0"/>
                <a:cs typeface="ＭＳ Ｐゴシック" charset="0"/>
              </a:rPr>
              <a:t> levels and blood glucose levels.</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52</a:t>
            </a:fld>
            <a:endParaRPr lang="en-US" dirty="0"/>
          </a:p>
        </p:txBody>
      </p:sp>
    </p:spTree>
    <p:extLst>
      <p:ext uri="{BB962C8B-B14F-4D97-AF65-F5344CB8AC3E}">
        <p14:creationId xmlns:p14="http://schemas.microsoft.com/office/powerpoint/2010/main" val="14022556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ＭＳ Ｐゴシック" charset="0"/>
                <a:cs typeface="ＭＳ Ｐゴシック" charset="0"/>
              </a:rPr>
              <a:t>CLIA-waived cholesterol monitors can measure HDL cholesterol, total cholesterol, and triglycerides.</a:t>
            </a:r>
          </a:p>
          <a:p>
            <a:r>
              <a:rPr lang="en-US" sz="1200" kern="1200" dirty="0" smtClean="0">
                <a:solidFill>
                  <a:schemeClr val="tx1"/>
                </a:solidFill>
                <a:effectLst/>
                <a:latin typeface="Arial" charset="0"/>
                <a:ea typeface="ＭＳ Ｐゴシック" charset="0"/>
                <a:cs typeface="ＭＳ Ｐゴシック" charset="0"/>
              </a:rPr>
              <a:t>Procedure 47-6 outlines the procedure for determining a cholesterol level or lipid</a:t>
            </a:r>
            <a:r>
              <a:rPr lang="en-US" sz="1200" kern="1200" baseline="0" dirty="0" smtClean="0">
                <a:solidFill>
                  <a:schemeClr val="tx1"/>
                </a:solidFill>
                <a:effectLst/>
                <a:latin typeface="Arial" charset="0"/>
                <a:ea typeface="ＭＳ Ｐゴシック" charset="0"/>
                <a:cs typeface="ＭＳ Ｐゴシック" charset="0"/>
              </a:rPr>
              <a:t> profile using a </a:t>
            </a:r>
            <a:r>
              <a:rPr lang="en-US" sz="1200" kern="1200" baseline="0" dirty="0" err="1" smtClean="0">
                <a:solidFill>
                  <a:schemeClr val="tx1"/>
                </a:solidFill>
                <a:effectLst/>
                <a:latin typeface="Arial" charset="0"/>
                <a:ea typeface="ＭＳ Ｐゴシック" charset="0"/>
                <a:cs typeface="ＭＳ Ｐゴシック" charset="0"/>
              </a:rPr>
              <a:t>Cholestech</a:t>
            </a:r>
            <a:r>
              <a:rPr lang="en-US" sz="1200" kern="1200" baseline="0" dirty="0" smtClean="0">
                <a:solidFill>
                  <a:schemeClr val="tx1"/>
                </a:solidFill>
                <a:effectLst/>
                <a:latin typeface="Arial" charset="0"/>
                <a:ea typeface="ＭＳ Ｐゴシック" charset="0"/>
                <a:cs typeface="ＭＳ Ｐゴシック" charset="0"/>
              </a:rPr>
              <a:t> analyzer.</a:t>
            </a:r>
          </a:p>
          <a:p>
            <a:r>
              <a:rPr lang="en-US" sz="1200" kern="1200" baseline="0" dirty="0" smtClean="0">
                <a:solidFill>
                  <a:schemeClr val="tx1"/>
                </a:solidFill>
                <a:effectLst/>
                <a:latin typeface="Arial" charset="0"/>
                <a:ea typeface="ＭＳ Ｐゴシック" charset="0"/>
                <a:cs typeface="ＭＳ Ｐゴシック" charset="0"/>
              </a:rPr>
              <a:t>Adults older than 20 years should have a cholesterol test at least once every 5 years.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53</a:t>
            </a:fld>
            <a:endParaRPr lang="en-US" dirty="0"/>
          </a:p>
        </p:txBody>
      </p:sp>
    </p:spTree>
    <p:extLst>
      <p:ext uri="{BB962C8B-B14F-4D97-AF65-F5344CB8AC3E}">
        <p14:creationId xmlns:p14="http://schemas.microsoft.com/office/powerpoint/2010/main" val="22844793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This system also analyzes glucose, total cholesterol, HDL, and triglycerides using a combination of enzymatic reactions and reflectance photometry to detect the resulting color changes.</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54</a:t>
            </a:fld>
            <a:endParaRPr lang="en-US" dirty="0"/>
          </a:p>
        </p:txBody>
      </p:sp>
    </p:spTree>
    <p:extLst>
      <p:ext uri="{BB962C8B-B14F-4D97-AF65-F5344CB8AC3E}">
        <p14:creationId xmlns:p14="http://schemas.microsoft.com/office/powerpoint/2010/main" val="770278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Using whole blood from a </a:t>
            </a:r>
            <a:r>
              <a:rPr lang="en-US" sz="1200" kern="1200" dirty="0" err="1" smtClean="0">
                <a:solidFill>
                  <a:schemeClr val="tx1"/>
                </a:solidFill>
                <a:effectLst/>
                <a:latin typeface="Arial" charset="0"/>
                <a:ea typeface="ＭＳ Ｐゴシック" charset="0"/>
                <a:cs typeface="ＭＳ Ｐゴシック" charset="0"/>
              </a:rPr>
              <a:t>fingerstick</a:t>
            </a:r>
            <a:r>
              <a:rPr lang="en-US" sz="1200" kern="1200" dirty="0" smtClean="0">
                <a:solidFill>
                  <a:schemeClr val="tx1"/>
                </a:solidFill>
                <a:effectLst/>
                <a:latin typeface="Arial" charset="0"/>
                <a:ea typeface="ＭＳ Ｐゴシック" charset="0"/>
                <a:cs typeface="ＭＳ Ｐゴシック" charset="0"/>
              </a:rPr>
              <a:t>, these tests screen patients for hypothyroidism by detecting elevated levels of TSH, which constitute a sign of hypothyroidism.</a:t>
            </a:r>
          </a:p>
          <a:p>
            <a:r>
              <a:rPr lang="en-US" sz="1200" kern="1200" dirty="0" smtClean="0">
                <a:solidFill>
                  <a:schemeClr val="tx1"/>
                </a:solidFill>
                <a:effectLst/>
                <a:latin typeface="Arial" charset="0"/>
                <a:ea typeface="ＭＳ Ｐゴシック" charset="0"/>
                <a:cs typeface="ＭＳ Ｐゴシック" charset="0"/>
              </a:rPr>
              <a:t>A commercially</a:t>
            </a:r>
            <a:r>
              <a:rPr lang="en-US" sz="1200" kern="1200" baseline="0" dirty="0" smtClean="0">
                <a:solidFill>
                  <a:schemeClr val="tx1"/>
                </a:solidFill>
                <a:effectLst/>
                <a:latin typeface="Arial" charset="0"/>
                <a:ea typeface="ＭＳ Ｐゴシック" charset="0"/>
                <a:cs typeface="ＭＳ Ｐゴシック" charset="0"/>
              </a:rPr>
              <a:t> available CLIA-waived rapid diagnostic test to qualitatively measure TSH is the </a:t>
            </a:r>
            <a:r>
              <a:rPr lang="en-US" sz="1200" i="0" kern="1200" baseline="0" dirty="0" err="1" smtClean="0">
                <a:solidFill>
                  <a:schemeClr val="tx1"/>
                </a:solidFill>
                <a:effectLst/>
                <a:latin typeface="Arial" charset="0"/>
                <a:ea typeface="ＭＳ Ｐゴシック" charset="0"/>
                <a:cs typeface="ＭＳ Ｐゴシック" charset="0"/>
              </a:rPr>
              <a:t>ThyroTest</a:t>
            </a:r>
            <a:r>
              <a:rPr lang="en-US" sz="1200" i="0" kern="1200" baseline="0" dirty="0" smtClean="0">
                <a:solidFill>
                  <a:schemeClr val="tx1"/>
                </a:solidFill>
                <a:effectLst/>
                <a:latin typeface="Arial" charset="0"/>
                <a:ea typeface="ＭＳ Ｐゴシック" charset="0"/>
                <a:cs typeface="ＭＳ Ｐゴシック" charset="0"/>
              </a:rPr>
              <a:t> Whole Blood TSH Test.</a:t>
            </a:r>
            <a:endParaRPr lang="en-US" i="0"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55</a:t>
            </a:fld>
            <a:endParaRPr lang="en-US" dirty="0"/>
          </a:p>
        </p:txBody>
      </p:sp>
    </p:spTree>
    <p:extLst>
      <p:ext uri="{BB962C8B-B14F-4D97-AF65-F5344CB8AC3E}">
        <p14:creationId xmlns:p14="http://schemas.microsoft.com/office/powerpoint/2010/main" val="42457280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ＭＳ Ｐゴシック" charset="0"/>
                <a:cs typeface="ＭＳ Ｐゴシック" charset="0"/>
              </a:rPr>
              <a:t>A physician may order a chemistry panel, such as a renal or liver panel, that determines the levels of several related </a:t>
            </a:r>
            <a:r>
              <a:rPr lang="en-US" sz="1200" kern="1200" dirty="0" err="1" smtClean="0">
                <a:solidFill>
                  <a:schemeClr val="tx1"/>
                </a:solidFill>
                <a:effectLst/>
                <a:latin typeface="Arial" charset="0"/>
                <a:ea typeface="ＭＳ Ｐゴシック" charset="0"/>
                <a:cs typeface="ＭＳ Ｐゴシック" charset="0"/>
              </a:rPr>
              <a:t>analytes</a:t>
            </a:r>
            <a:r>
              <a:rPr lang="en-US" sz="1200" kern="1200" dirty="0" smtClean="0">
                <a:solidFill>
                  <a:schemeClr val="tx1"/>
                </a:solidFill>
                <a:effectLst/>
                <a:latin typeface="Arial" charset="0"/>
                <a:ea typeface="ＭＳ Ｐゴシック" charset="0"/>
                <a:cs typeface="ＭＳ Ｐゴシック" charset="0"/>
              </a:rPr>
              <a:t>.</a:t>
            </a:r>
          </a:p>
          <a:p>
            <a:pPr lvl="0"/>
            <a:r>
              <a:rPr lang="en-US" sz="1200" kern="1200" dirty="0" smtClean="0">
                <a:solidFill>
                  <a:schemeClr val="tx1"/>
                </a:solidFill>
                <a:effectLst/>
                <a:latin typeface="Arial" charset="0"/>
                <a:ea typeface="ＭＳ Ｐゴシック" charset="0"/>
                <a:cs typeface="ＭＳ Ｐゴシック" charset="0"/>
              </a:rPr>
              <a:t>Refer</a:t>
            </a:r>
            <a:r>
              <a:rPr lang="en-US" sz="1200" kern="1200" baseline="0" dirty="0" smtClean="0">
                <a:solidFill>
                  <a:schemeClr val="tx1"/>
                </a:solidFill>
                <a:effectLst/>
                <a:latin typeface="Arial" charset="0"/>
                <a:ea typeface="ＭＳ Ｐゴシック" charset="0"/>
                <a:cs typeface="ＭＳ Ｐゴシック" charset="0"/>
              </a:rPr>
              <a:t> to Figure 47-14 for a sample panel request form.</a:t>
            </a:r>
            <a:endParaRPr lang="en-US" sz="1200" kern="1200" dirty="0" smtClean="0">
              <a:solidFill>
                <a:schemeClr val="tx1"/>
              </a:solidFill>
              <a:effectLst/>
              <a:latin typeface="Arial" charset="0"/>
              <a:ea typeface="ＭＳ Ｐゴシック" charset="0"/>
              <a:cs typeface="ＭＳ Ｐゴシック" charset="0"/>
            </a:endParaRPr>
          </a:p>
          <a:p>
            <a:r>
              <a:rPr lang="en-US" sz="1200" kern="1200" dirty="0" smtClean="0">
                <a:solidFill>
                  <a:schemeClr val="tx1"/>
                </a:solidFill>
                <a:effectLst/>
                <a:latin typeface="Arial" charset="0"/>
                <a:ea typeface="ＭＳ Ｐゴシック" charset="0"/>
                <a:cs typeface="ＭＳ Ｐゴシック" charset="0"/>
              </a:rPr>
              <a:t>Refer students to Table 47-10 for blood chemistry tests</a:t>
            </a:r>
            <a:r>
              <a:rPr lang="en-US" sz="1200" kern="1200" baseline="0" dirty="0" smtClean="0">
                <a:solidFill>
                  <a:schemeClr val="tx1"/>
                </a:solidFill>
                <a:effectLst/>
                <a:latin typeface="Arial" charset="0"/>
                <a:ea typeface="ＭＳ Ｐゴシック" charset="0"/>
                <a:cs typeface="ＭＳ Ｐゴシック" charset="0"/>
              </a:rPr>
              <a:t>, abbreviations, normal values, descriptions, and purposes.</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56</a:t>
            </a:fld>
            <a:endParaRPr lang="en-US" dirty="0"/>
          </a:p>
        </p:txBody>
      </p:sp>
    </p:spTree>
    <p:extLst>
      <p:ext uri="{BB962C8B-B14F-4D97-AF65-F5344CB8AC3E}">
        <p14:creationId xmlns:p14="http://schemas.microsoft.com/office/powerpoint/2010/main" val="24850670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ＭＳ Ｐゴシック" charset="0"/>
                <a:cs typeface="ＭＳ Ｐゴシック" charset="0"/>
              </a:rPr>
              <a:t>Typical chemistry panels are shown in Table 47-11.</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57</a:t>
            </a:fld>
            <a:endParaRPr lang="en-US" dirty="0"/>
          </a:p>
        </p:txBody>
      </p:sp>
    </p:spTree>
    <p:extLst>
      <p:ext uri="{BB962C8B-B14F-4D97-AF65-F5344CB8AC3E}">
        <p14:creationId xmlns:p14="http://schemas.microsoft.com/office/powerpoint/2010/main" val="24850670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What are the three aspects of informed consent that are mandatory for any surgery or procedure that may require a blood transfusion? </a:t>
            </a:r>
            <a:r>
              <a:rPr lang="en-US" sz="1200" i="1" kern="1200" dirty="0" smtClean="0">
                <a:solidFill>
                  <a:schemeClr val="tx1"/>
                </a:solidFill>
                <a:effectLst/>
                <a:latin typeface="Arial" charset="0"/>
                <a:ea typeface="ＭＳ Ｐゴシック" charset="0"/>
                <a:cs typeface="ＭＳ Ｐゴシック" charset="0"/>
              </a:rPr>
              <a:t>(One, the patient is provided with the information; two, this is noted on the patient’s chart and initialed; and three, the written summary is formally prepared [copies of the official form can be requested from the state department of health services].)</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58</a:t>
            </a:fld>
            <a:endParaRPr lang="en-US" dirty="0"/>
          </a:p>
        </p:txBody>
      </p:sp>
    </p:spTree>
    <p:extLst>
      <p:ext uri="{BB962C8B-B14F-4D97-AF65-F5344CB8AC3E}">
        <p14:creationId xmlns:p14="http://schemas.microsoft.com/office/powerpoint/2010/main" val="1029175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What are the three aspects of informed consent that are mandatory for any surgery or procedure that may require a blood transfusion? </a:t>
            </a:r>
            <a:r>
              <a:rPr lang="en-US" sz="1200" i="1" kern="1200" dirty="0" smtClean="0">
                <a:solidFill>
                  <a:schemeClr val="tx1"/>
                </a:solidFill>
                <a:effectLst/>
                <a:latin typeface="Arial" charset="0"/>
                <a:ea typeface="ＭＳ Ｐゴシック" charset="0"/>
                <a:cs typeface="ＭＳ Ｐゴシック" charset="0"/>
              </a:rPr>
              <a:t>(One, the patient is provided with the information; two, this is noted on the patient’s chart and initialed; and three, the written summary is formally prepared [copies of the official form can be requested from the state department of health services].)</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59</a:t>
            </a:fld>
            <a:endParaRPr lang="en-US" dirty="0"/>
          </a:p>
        </p:txBody>
      </p:sp>
    </p:spTree>
    <p:extLst>
      <p:ext uri="{BB962C8B-B14F-4D97-AF65-F5344CB8AC3E}">
        <p14:creationId xmlns:p14="http://schemas.microsoft.com/office/powerpoint/2010/main" val="102917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ＭＳ Ｐゴシック" charset="0"/>
                <a:cs typeface="ＭＳ Ｐゴシック" charset="0"/>
              </a:rPr>
              <a:t>The average</a:t>
            </a:r>
            <a:r>
              <a:rPr lang="en-US" sz="1200" kern="1200" baseline="0" dirty="0" smtClean="0">
                <a:solidFill>
                  <a:schemeClr val="tx1"/>
                </a:solidFill>
                <a:effectLst/>
                <a:latin typeface="Arial" charset="0"/>
                <a:ea typeface="ＭＳ Ｐゴシック" charset="0"/>
                <a:cs typeface="ＭＳ Ｐゴシック" charset="0"/>
              </a:rPr>
              <a:t> body holds 10 to 12 pints of blood.</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6</a:t>
            </a:fld>
            <a:endParaRPr lang="en-US" dirty="0"/>
          </a:p>
        </p:txBody>
      </p:sp>
    </p:spTree>
    <p:extLst>
      <p:ext uri="{BB962C8B-B14F-4D97-AF65-F5344CB8AC3E}">
        <p14:creationId xmlns:p14="http://schemas.microsoft.com/office/powerpoint/2010/main" val="1428383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ＭＳ Ｐゴシック" charset="0"/>
                <a:cs typeface="ＭＳ Ｐゴシック" charset="0"/>
              </a:rPr>
              <a:t>As a medical assistant, you will not perform all the procedures described here.</a:t>
            </a:r>
          </a:p>
          <a:p>
            <a:r>
              <a:rPr lang="en-US" sz="1200" kern="1200" dirty="0" smtClean="0">
                <a:solidFill>
                  <a:schemeClr val="tx1"/>
                </a:solidFill>
                <a:effectLst/>
                <a:latin typeface="Arial" charset="0"/>
                <a:ea typeface="ＭＳ Ｐゴシック" charset="0"/>
                <a:cs typeface="ＭＳ Ｐゴシック" charset="0"/>
              </a:rPr>
              <a:t>This chapter explains these procedures to provide background information critical to an understanding of the analysis of blood, from collection of the specimen, through testing, to recording of the results.</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7</a:t>
            </a:fld>
            <a:endParaRPr lang="en-US" dirty="0"/>
          </a:p>
        </p:txBody>
      </p:sp>
    </p:spTree>
    <p:extLst>
      <p:ext uri="{BB962C8B-B14F-4D97-AF65-F5344CB8AC3E}">
        <p14:creationId xmlns:p14="http://schemas.microsoft.com/office/powerpoint/2010/main" val="1428383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As an RBC reaches the end of its 120-day life cycle, it ruptures and breaks down so the iron can be reused in new RBCs.</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8</a:t>
            </a:fld>
            <a:endParaRPr lang="en-US" dirty="0"/>
          </a:p>
        </p:txBody>
      </p:sp>
    </p:spTree>
    <p:extLst>
      <p:ext uri="{BB962C8B-B14F-4D97-AF65-F5344CB8AC3E}">
        <p14:creationId xmlns:p14="http://schemas.microsoft.com/office/powerpoint/2010/main" val="1186496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Compare the structure of granular and </a:t>
            </a:r>
            <a:r>
              <a:rPr lang="en-US" sz="1200" kern="1200" dirty="0" err="1" smtClean="0">
                <a:solidFill>
                  <a:schemeClr val="tx1"/>
                </a:solidFill>
                <a:effectLst/>
                <a:latin typeface="Arial" charset="0"/>
                <a:ea typeface="ＭＳ Ｐゴシック" charset="0"/>
                <a:cs typeface="ＭＳ Ｐゴシック" charset="0"/>
              </a:rPr>
              <a:t>agranular</a:t>
            </a:r>
            <a:r>
              <a:rPr lang="en-US" sz="1200" kern="1200" dirty="0" smtClean="0">
                <a:solidFill>
                  <a:schemeClr val="tx1"/>
                </a:solidFill>
                <a:effectLst/>
                <a:latin typeface="Arial" charset="0"/>
                <a:ea typeface="ＭＳ Ｐゴシック" charset="0"/>
                <a:cs typeface="ＭＳ Ｐゴシック" charset="0"/>
              </a:rPr>
              <a:t> leukocytes. </a:t>
            </a:r>
            <a:r>
              <a:rPr lang="en-US" sz="1200" i="1" kern="1200" dirty="0" smtClean="0">
                <a:solidFill>
                  <a:schemeClr val="tx1"/>
                </a:solidFill>
                <a:effectLst/>
                <a:latin typeface="Arial" charset="0"/>
                <a:ea typeface="ＭＳ Ｐゴシック" charset="0"/>
                <a:cs typeface="ＭＳ Ｐゴシック" charset="0"/>
              </a:rPr>
              <a:t>(Granular leukocytes are characterized by their heavily granulated cytoplasm and segmented nuclei. </a:t>
            </a:r>
            <a:r>
              <a:rPr lang="en-US" sz="1200" i="1" kern="1200" dirty="0" err="1" smtClean="0">
                <a:solidFill>
                  <a:schemeClr val="tx1"/>
                </a:solidFill>
                <a:effectLst/>
                <a:latin typeface="Arial" charset="0"/>
                <a:ea typeface="ＭＳ Ｐゴシック" charset="0"/>
                <a:cs typeface="ＭＳ Ｐゴシック" charset="0"/>
              </a:rPr>
              <a:t>Agranular</a:t>
            </a:r>
            <a:r>
              <a:rPr lang="en-US" sz="1200" i="1" kern="1200" dirty="0" smtClean="0">
                <a:solidFill>
                  <a:schemeClr val="tx1"/>
                </a:solidFill>
                <a:effectLst/>
                <a:latin typeface="Arial" charset="0"/>
                <a:ea typeface="ＭＳ Ｐゴシック" charset="0"/>
                <a:cs typeface="ＭＳ Ｐゴシック" charset="0"/>
              </a:rPr>
              <a:t> leukocytes are the lymphocytes and monocytes, both of which have clear cytoplasm and a solid nucleus.)</a:t>
            </a:r>
            <a:endParaRPr lang="en-US" dirty="0"/>
          </a:p>
        </p:txBody>
      </p:sp>
      <p:sp>
        <p:nvSpPr>
          <p:cNvPr id="4" name="Slide Number Placeholder 3"/>
          <p:cNvSpPr>
            <a:spLocks noGrp="1"/>
          </p:cNvSpPr>
          <p:nvPr>
            <p:ph type="sldNum" sz="quarter" idx="10"/>
          </p:nvPr>
        </p:nvSpPr>
        <p:spPr/>
        <p:txBody>
          <a:bodyPr/>
          <a:lstStyle/>
          <a:p>
            <a:pPr>
              <a:defRPr/>
            </a:pPr>
            <a:fld id="{5BF81156-E6AF-44C8-BBE8-65F3689151C1}" type="slidenum">
              <a:rPr lang="en-US" smtClean="0"/>
              <a:pPr>
                <a:defRPr/>
              </a:pPr>
              <a:t>9</a:t>
            </a:fld>
            <a:endParaRPr lang="en-US" dirty="0"/>
          </a:p>
        </p:txBody>
      </p:sp>
    </p:spTree>
    <p:extLst>
      <p:ext uri="{BB962C8B-B14F-4D97-AF65-F5344CB8AC3E}">
        <p14:creationId xmlns:p14="http://schemas.microsoft.com/office/powerpoint/2010/main" val="2271785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ln/>
        </p:spPr>
        <p:txBody>
          <a:bodyPr/>
          <a:lstStyle>
            <a:lvl1pPr>
              <a:defRPr/>
            </a:lvl1pPr>
          </a:lstStyle>
          <a:p>
            <a:pPr>
              <a:defRPr/>
            </a:pPr>
            <a:r>
              <a:rPr lang="en-GB"/>
              <a:t> </a:t>
            </a:r>
            <a:fld id="{E234264E-8860-42A2-83C5-41782AA54ED9}"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6AA2A1-C9A8-42DC-AF5F-29D58FE3A81E}" type="datetimeFigureOut">
              <a:rPr lang="en-US" smtClean="0"/>
              <a:t>9/24/2016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r>
              <a:rPr lang="en-GB" smtClean="0"/>
              <a:t> </a:t>
            </a:r>
            <a:fld id="{71EFB42C-6A15-4A9A-871B-37380EDB6A26}" type="slidenum">
              <a:rPr lang="en-GB" smtClean="0"/>
              <a:pPr>
                <a:defRPr/>
              </a:pPr>
              <a:t>‹#›</a:t>
            </a:fld>
            <a:endParaRPr lang="en-GB" smtClean="0"/>
          </a:p>
          <a:p>
            <a:pPr>
              <a:defRPr/>
            </a:pPr>
            <a:endParaRPr lang="en-GB" dirty="0"/>
          </a:p>
        </p:txBody>
      </p:sp>
    </p:spTree>
    <p:extLst>
      <p:ext uri="{BB962C8B-B14F-4D97-AF65-F5344CB8AC3E}">
        <p14:creationId xmlns:p14="http://schemas.microsoft.com/office/powerpoint/2010/main" val="152710893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FC28B6-2144-4760-B3DF-18C646FA52B1}" type="datetimeFigureOut">
              <a:rPr lang="en-US" smtClean="0"/>
              <a:t>9/24/2016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r>
              <a:rPr lang="en-GB" smtClean="0"/>
              <a:t> </a:t>
            </a:r>
            <a:fld id="{71EFB42C-6A15-4A9A-871B-37380EDB6A26}" type="slidenum">
              <a:rPr lang="en-GB" smtClean="0"/>
              <a:pPr>
                <a:defRPr/>
              </a:pPr>
              <a:t>‹#›</a:t>
            </a:fld>
            <a:endParaRPr lang="en-GB" smtClean="0"/>
          </a:p>
          <a:p>
            <a:pPr>
              <a:defRPr/>
            </a:pPr>
            <a:endParaRPr lang="en-GB" dirty="0"/>
          </a:p>
        </p:txBody>
      </p:sp>
    </p:spTree>
    <p:extLst>
      <p:ext uri="{BB962C8B-B14F-4D97-AF65-F5344CB8AC3E}">
        <p14:creationId xmlns:p14="http://schemas.microsoft.com/office/powerpoint/2010/main" val="249158566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D66BB5-FA43-4133-A57F-33DEFA0D4249}" type="datetimeFigureOut">
              <a:rPr lang="en-US" smtClean="0"/>
              <a:t>9/24/2016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r>
              <a:rPr lang="en-GB" smtClean="0"/>
              <a:t> </a:t>
            </a:r>
            <a:fld id="{71EFB42C-6A15-4A9A-871B-37380EDB6A26}" type="slidenum">
              <a:rPr lang="en-GB" smtClean="0"/>
              <a:pPr>
                <a:defRPr/>
              </a:pPr>
              <a:t>‹#›</a:t>
            </a:fld>
            <a:endParaRPr lang="en-GB" smtClean="0"/>
          </a:p>
          <a:p>
            <a:pPr>
              <a:defRPr/>
            </a:pPr>
            <a:endParaRPr lang="en-GB" dirty="0"/>
          </a:p>
        </p:txBody>
      </p:sp>
    </p:spTree>
    <p:extLst>
      <p:ext uri="{BB962C8B-B14F-4D97-AF65-F5344CB8AC3E}">
        <p14:creationId xmlns:p14="http://schemas.microsoft.com/office/powerpoint/2010/main" val="377285751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D66BB5-FA43-4133-A57F-33DEFA0D4249}" type="datetimeFigureOut">
              <a:rPr lang="en-US" smtClean="0"/>
              <a:t>9/24/2016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r>
              <a:rPr lang="en-GB" smtClean="0"/>
              <a:t> </a:t>
            </a:r>
            <a:fld id="{71EFB42C-6A15-4A9A-871B-37380EDB6A26}" type="slidenum">
              <a:rPr lang="en-GB" smtClean="0"/>
              <a:pPr>
                <a:defRPr/>
              </a:pPr>
              <a:t>‹#›</a:t>
            </a:fld>
            <a:endParaRPr lang="en-GB" smtClean="0"/>
          </a:p>
          <a:p>
            <a:pPr>
              <a:defRPr/>
            </a:pPr>
            <a:endParaRPr lang="en-GB" dirty="0"/>
          </a:p>
        </p:txBody>
      </p:sp>
    </p:spTree>
    <p:extLst>
      <p:ext uri="{BB962C8B-B14F-4D97-AF65-F5344CB8AC3E}">
        <p14:creationId xmlns:p14="http://schemas.microsoft.com/office/powerpoint/2010/main" val="283160637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D66BB5-FA43-4133-A57F-33DEFA0D4249}" type="datetimeFigureOut">
              <a:rPr lang="en-US" smtClean="0"/>
              <a:t>9/24/2016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r>
              <a:rPr lang="en-GB" smtClean="0"/>
              <a:t> </a:t>
            </a:r>
            <a:fld id="{71EFB42C-6A15-4A9A-871B-37380EDB6A26}" type="slidenum">
              <a:rPr lang="en-GB" smtClean="0"/>
              <a:pPr>
                <a:defRPr/>
              </a:pPr>
              <a:t>‹#›</a:t>
            </a:fld>
            <a:endParaRPr lang="en-GB" smtClean="0"/>
          </a:p>
          <a:p>
            <a:pPr>
              <a:defRPr/>
            </a:pPr>
            <a:endParaRPr lang="en-GB" dirty="0"/>
          </a:p>
        </p:txBody>
      </p:sp>
    </p:spTree>
    <p:extLst>
      <p:ext uri="{BB962C8B-B14F-4D97-AF65-F5344CB8AC3E}">
        <p14:creationId xmlns:p14="http://schemas.microsoft.com/office/powerpoint/2010/main" val="272077323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D66BB5-FA43-4133-A57F-33DEFA0D4249}" type="datetimeFigureOut">
              <a:rPr lang="en-US" smtClean="0"/>
              <a:t>9/24/2016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r>
              <a:rPr lang="en-GB" smtClean="0"/>
              <a:t> </a:t>
            </a:r>
            <a:fld id="{71EFB42C-6A15-4A9A-871B-37380EDB6A26}" type="slidenum">
              <a:rPr lang="en-GB" smtClean="0"/>
              <a:pPr>
                <a:defRPr/>
              </a:pPr>
              <a:t>‹#›</a:t>
            </a:fld>
            <a:endParaRPr lang="en-GB" smtClean="0"/>
          </a:p>
          <a:p>
            <a:pPr>
              <a:defRPr/>
            </a:pPr>
            <a:endParaRPr lang="en-GB" dirty="0"/>
          </a:p>
        </p:txBody>
      </p:sp>
    </p:spTree>
    <p:extLst>
      <p:ext uri="{BB962C8B-B14F-4D97-AF65-F5344CB8AC3E}">
        <p14:creationId xmlns:p14="http://schemas.microsoft.com/office/powerpoint/2010/main" val="382499234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9D66BB5-FA43-4133-A57F-33DEFA0D4249}" type="datetimeFigureOut">
              <a:rPr lang="en-US" smtClean="0"/>
              <a:t>9/24/2016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r>
              <a:rPr lang="en-GB" smtClean="0"/>
              <a:t> </a:t>
            </a:r>
            <a:fld id="{71EFB42C-6A15-4A9A-871B-37380EDB6A26}" type="slidenum">
              <a:rPr lang="en-GB" smtClean="0"/>
              <a:pPr>
                <a:defRPr/>
              </a:pPr>
              <a:t>‹#›</a:t>
            </a:fld>
            <a:endParaRPr lang="en-GB" smtClean="0"/>
          </a:p>
          <a:p>
            <a:pPr>
              <a:defRPr/>
            </a:pPr>
            <a:endParaRPr lang="en-GB" dirty="0"/>
          </a:p>
        </p:txBody>
      </p:sp>
    </p:spTree>
    <p:extLst>
      <p:ext uri="{BB962C8B-B14F-4D97-AF65-F5344CB8AC3E}">
        <p14:creationId xmlns:p14="http://schemas.microsoft.com/office/powerpoint/2010/main" val="297007039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9D66BB5-FA43-4133-A57F-33DEFA0D4249}" type="datetimeFigureOut">
              <a:rPr lang="en-US" smtClean="0"/>
              <a:t>9/24/2016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r>
              <a:rPr lang="en-GB" smtClean="0"/>
              <a:t> </a:t>
            </a:r>
            <a:fld id="{71EFB42C-6A15-4A9A-871B-37380EDB6A26}" type="slidenum">
              <a:rPr lang="en-GB" smtClean="0"/>
              <a:pPr>
                <a:defRPr/>
              </a:pPr>
              <a:t>‹#›</a:t>
            </a:fld>
            <a:endParaRPr lang="en-GB" smtClean="0"/>
          </a:p>
          <a:p>
            <a:pPr>
              <a:defRPr/>
            </a:pPr>
            <a:endParaRPr lang="en-GB" dirty="0"/>
          </a:p>
        </p:txBody>
      </p:sp>
    </p:spTree>
    <p:extLst>
      <p:ext uri="{BB962C8B-B14F-4D97-AF65-F5344CB8AC3E}">
        <p14:creationId xmlns:p14="http://schemas.microsoft.com/office/powerpoint/2010/main" val="111896873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4B45B24B-F41A-4540-8EEC-C29B4F79802D}" type="datetimeFigureOut">
              <a:rPr lang="en-US" smtClean="0"/>
              <a:t>9/24/2016</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r>
              <a:rPr lang="en-GB" smtClean="0"/>
              <a:t> </a:t>
            </a:r>
            <a:fld id="{71EFB42C-6A15-4A9A-871B-37380EDB6A26}" type="slidenum">
              <a:rPr lang="en-GB" smtClean="0"/>
              <a:pPr>
                <a:defRPr/>
              </a:pPr>
              <a:t>‹#›</a:t>
            </a:fld>
            <a:endParaRPr lang="en-GB" smtClean="0"/>
          </a:p>
          <a:p>
            <a:pPr>
              <a:defRPr/>
            </a:pPr>
            <a:endParaRPr lang="en-GB" dirty="0"/>
          </a:p>
        </p:txBody>
      </p:sp>
    </p:spTree>
    <p:extLst>
      <p:ext uri="{BB962C8B-B14F-4D97-AF65-F5344CB8AC3E}">
        <p14:creationId xmlns:p14="http://schemas.microsoft.com/office/powerpoint/2010/main" val="378128698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BF989E-5397-49EE-B0F5-E72D9FFD7EC0}" type="datetimeFigureOut">
              <a:rPr lang="en-US" smtClean="0"/>
              <a:t>9/24/2016</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r>
              <a:rPr lang="en-GB" smtClean="0"/>
              <a:t> </a:t>
            </a:r>
            <a:fld id="{71EFB42C-6A15-4A9A-871B-37380EDB6A26}" type="slidenum">
              <a:rPr lang="en-GB" smtClean="0"/>
              <a:pPr>
                <a:defRPr/>
              </a:pPr>
              <a:t>‹#›</a:t>
            </a:fld>
            <a:endParaRPr lang="en-GB" smtClean="0"/>
          </a:p>
          <a:p>
            <a:pPr>
              <a:defRPr/>
            </a:pPr>
            <a:endParaRPr lang="en-GB" dirty="0"/>
          </a:p>
        </p:txBody>
      </p:sp>
    </p:spTree>
    <p:extLst>
      <p:ext uri="{BB962C8B-B14F-4D97-AF65-F5344CB8AC3E}">
        <p14:creationId xmlns:p14="http://schemas.microsoft.com/office/powerpoint/2010/main" val="239681245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71EFB42C-6A15-4A9A-871B-37380EDB6A26}" type="slidenum">
              <a:rPr lang="en-GB" smtClean="0"/>
              <a:pPr>
                <a:defRPr/>
              </a:pPr>
              <a:t>‹#›</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444FA04C-D7CF-4861-95F0-3F5ACF508755}" type="datetimeFigureOut">
              <a:rPr lang="en-US" smtClean="0"/>
              <a:t>9/24/2016</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r>
              <a:rPr lang="en-GB" smtClean="0"/>
              <a:t> </a:t>
            </a:r>
            <a:fld id="{71EFB42C-6A15-4A9A-871B-37380EDB6A26}" type="slidenum">
              <a:rPr lang="en-GB" smtClean="0"/>
              <a:pPr>
                <a:defRPr/>
              </a:pPr>
              <a:t>‹#›</a:t>
            </a:fld>
            <a:endParaRPr lang="en-GB" smtClean="0"/>
          </a:p>
          <a:p>
            <a:pPr>
              <a:defRPr/>
            </a:pPr>
            <a:endParaRPr lang="en-GB" dirty="0"/>
          </a:p>
        </p:txBody>
      </p:sp>
    </p:spTree>
    <p:extLst>
      <p:ext uri="{BB962C8B-B14F-4D97-AF65-F5344CB8AC3E}">
        <p14:creationId xmlns:p14="http://schemas.microsoft.com/office/powerpoint/2010/main" val="341252795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6BC42F-EA91-460E-9436-9A6C9B1CB0C6}" type="datetimeFigureOut">
              <a:rPr lang="en-US" smtClean="0"/>
              <a:t>9/24/2016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r>
              <a:rPr lang="en-GB" smtClean="0"/>
              <a:t> </a:t>
            </a:r>
            <a:fld id="{E234264E-8860-42A2-83C5-41782AA54ED9}" type="slidenum">
              <a:rPr lang="en-GB" smtClean="0"/>
              <a:pPr>
                <a:defRPr/>
              </a:pPr>
              <a:t>‹#›</a:t>
            </a:fld>
            <a:endParaRPr lang="en-GB"/>
          </a:p>
        </p:txBody>
      </p:sp>
    </p:spTree>
    <p:extLst>
      <p:ext uri="{BB962C8B-B14F-4D97-AF65-F5344CB8AC3E}">
        <p14:creationId xmlns:p14="http://schemas.microsoft.com/office/powerpoint/2010/main" val="405048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3D4350-0632-4F67-B357-AFC21C62564D}" type="datetimeFigureOut">
              <a:rPr lang="en-US" smtClean="0"/>
              <a:t>9/24/2016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r>
              <a:rPr lang="en-GB" smtClean="0"/>
              <a:t> </a:t>
            </a:r>
            <a:fld id="{71EFB42C-6A15-4A9A-871B-37380EDB6A26}" type="slidenum">
              <a:rPr lang="en-GB" smtClean="0"/>
              <a:pPr>
                <a:defRPr/>
              </a:pPr>
              <a:t>‹#›</a:t>
            </a:fld>
            <a:endParaRPr lang="en-GB" smtClean="0"/>
          </a:p>
          <a:p>
            <a:pPr>
              <a:defRPr/>
            </a:pPr>
            <a:endParaRPr lang="en-GB" dirty="0"/>
          </a:p>
        </p:txBody>
      </p:sp>
    </p:spTree>
    <p:extLst>
      <p:ext uri="{BB962C8B-B14F-4D97-AF65-F5344CB8AC3E}">
        <p14:creationId xmlns:p14="http://schemas.microsoft.com/office/powerpoint/2010/main" val="335206519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F31A35-803D-44FA-BA88-E6B5FB347587}" type="datetimeFigureOut">
              <a:rPr lang="en-US" smtClean="0"/>
              <a:t>9/24/2016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r>
              <a:rPr lang="en-GB" smtClean="0"/>
              <a:t> </a:t>
            </a:r>
            <a:fld id="{71EFB42C-6A15-4A9A-871B-37380EDB6A26}" type="slidenum">
              <a:rPr lang="en-GB" smtClean="0"/>
              <a:pPr>
                <a:defRPr/>
              </a:pPr>
              <a:t>‹#›</a:t>
            </a:fld>
            <a:endParaRPr lang="en-GB" smtClean="0"/>
          </a:p>
          <a:p>
            <a:pPr>
              <a:defRPr/>
            </a:pPr>
            <a:endParaRPr lang="en-GB" dirty="0"/>
          </a:p>
        </p:txBody>
      </p:sp>
    </p:spTree>
    <p:extLst>
      <p:ext uri="{BB962C8B-B14F-4D97-AF65-F5344CB8AC3E}">
        <p14:creationId xmlns:p14="http://schemas.microsoft.com/office/powerpoint/2010/main" val="391621526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4956CED-B3EE-49D9-9922-CBB48E543356}" type="datetimeFigureOut">
              <a:rPr lang="en-US" smtClean="0"/>
              <a:t>9/24/2016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r>
              <a:rPr lang="en-GB" smtClean="0"/>
              <a:t> </a:t>
            </a:r>
            <a:fld id="{71EFB42C-6A15-4A9A-871B-37380EDB6A26}" type="slidenum">
              <a:rPr lang="en-GB" smtClean="0"/>
              <a:pPr>
                <a:defRPr/>
              </a:pPr>
              <a:t>‹#›</a:t>
            </a:fld>
            <a:endParaRPr lang="en-GB" smtClean="0"/>
          </a:p>
          <a:p>
            <a:pPr>
              <a:defRPr/>
            </a:pPr>
            <a:endParaRPr lang="en-GB" dirty="0"/>
          </a:p>
        </p:txBody>
      </p:sp>
    </p:spTree>
    <p:extLst>
      <p:ext uri="{BB962C8B-B14F-4D97-AF65-F5344CB8AC3E}">
        <p14:creationId xmlns:p14="http://schemas.microsoft.com/office/powerpoint/2010/main" val="408791723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9237B0-CC05-45CB-9D8E-44851499E325}" type="datetimeFigureOut">
              <a:rPr lang="en-US" smtClean="0"/>
              <a:t>9/24/2016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r>
              <a:rPr lang="en-GB" smtClean="0"/>
              <a:t> </a:t>
            </a:r>
            <a:fld id="{71EFB42C-6A15-4A9A-871B-37380EDB6A26}" type="slidenum">
              <a:rPr lang="en-GB" smtClean="0"/>
              <a:pPr>
                <a:defRPr/>
              </a:pPr>
              <a:t>‹#›</a:t>
            </a:fld>
            <a:endParaRPr lang="en-GB" smtClean="0"/>
          </a:p>
          <a:p>
            <a:pPr>
              <a:defRPr/>
            </a:pPr>
            <a:endParaRPr lang="en-GB" dirty="0"/>
          </a:p>
        </p:txBody>
      </p:sp>
    </p:spTree>
    <p:extLst>
      <p:ext uri="{BB962C8B-B14F-4D97-AF65-F5344CB8AC3E}">
        <p14:creationId xmlns:p14="http://schemas.microsoft.com/office/powerpoint/2010/main" val="103523557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B7B41777-83B6-4CFA-89A1-52400FB2059F}" type="datetimeFigureOut">
              <a:rPr lang="en-US" smtClean="0"/>
              <a:t>9/24/2016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1EFB42C-6A15-4A9A-871B-37380EDB6A26}" type="slidenum">
              <a:rPr lang="en-GB" smtClean="0"/>
              <a:pPr>
                <a:defRPr/>
              </a:pPr>
              <a:t>‹#›</a:t>
            </a:fld>
            <a:endParaRPr lang="en-GB" dirty="0"/>
          </a:p>
        </p:txBody>
      </p:sp>
    </p:spTree>
    <p:extLst>
      <p:ext uri="{BB962C8B-B14F-4D97-AF65-F5344CB8AC3E}">
        <p14:creationId xmlns:p14="http://schemas.microsoft.com/office/powerpoint/2010/main" val="3345091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image" Target="../media/image1.jpe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219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685800" y="1641475"/>
            <a:ext cx="7772400" cy="4454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109" name="Rectangle 13"/>
          <p:cNvSpPr>
            <a:spLocks noGrp="1" noChangeArrowheads="1"/>
          </p:cNvSpPr>
          <p:nvPr>
            <p:ph type="sldNum" sz="quarter" idx="4"/>
          </p:nvPr>
        </p:nvSpPr>
        <p:spPr bwMode="auto">
          <a:xfrm>
            <a:off x="7715250" y="6615921"/>
            <a:ext cx="1327150" cy="219854"/>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800" i="0" smtClean="0">
                <a:solidFill>
                  <a:schemeClr val="bg2"/>
                </a:solidFill>
                <a:ea typeface="ＭＳ Ｐゴシック" charset="-128"/>
                <a:cs typeface="Arial" charset="0"/>
              </a:defRPr>
            </a:lvl1pPr>
          </a:lstStyle>
          <a:p>
            <a:pPr>
              <a:defRPr/>
            </a:pPr>
            <a:r>
              <a:rPr lang="en-GB" dirty="0" smtClean="0"/>
              <a:t> </a:t>
            </a:r>
            <a:fld id="{71EFB42C-6A15-4A9A-871B-37380EDB6A26}" type="slidenum">
              <a:rPr lang="en-GB" smtClean="0"/>
              <a:pPr>
                <a:defRPr/>
              </a:pPr>
              <a:t>‹#›</a:t>
            </a:fld>
            <a:endParaRPr lang="en-GB" dirty="0" smtClean="0"/>
          </a:p>
          <a:p>
            <a:pPr>
              <a:defRPr/>
            </a:pPr>
            <a:endParaRPr lang="en-GB" dirty="0"/>
          </a:p>
        </p:txBody>
      </p:sp>
      <p:sp>
        <p:nvSpPr>
          <p:cNvPr id="7" name="Rectangle 13"/>
          <p:cNvSpPr txBox="1">
            <a:spLocks noChangeArrowheads="1"/>
          </p:cNvSpPr>
          <p:nvPr/>
        </p:nvSpPr>
        <p:spPr bwMode="auto">
          <a:xfrm>
            <a:off x="1790700" y="6615921"/>
            <a:ext cx="5562600" cy="2381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800" smtClean="0">
                <a:solidFill>
                  <a:schemeClr val="bg2"/>
                </a:solidFill>
                <a:ea typeface="ＭＳ Ｐゴシック" charset="-128"/>
                <a:cs typeface="Arial" charset="0"/>
              </a:defRPr>
            </a:lvl1pPr>
          </a:lstStyle>
          <a:p>
            <a:pPr algn="ctr"/>
            <a:r>
              <a:rPr lang="en-US" sz="800" kern="1200" dirty="0" smtClean="0">
                <a:solidFill>
                  <a:schemeClr val="bg2"/>
                </a:solidFill>
                <a:effectLst/>
                <a:latin typeface="Arial" charset="0"/>
                <a:ea typeface="ＭＳ Ｐゴシック" charset="-128"/>
                <a:cs typeface="Arial" charset="0"/>
              </a:rPr>
              <a:t>Copyright © 2017, Elsevier Inc.</a:t>
            </a:r>
            <a:r>
              <a:rPr lang="en-US" sz="800" kern="1200" baseline="0" dirty="0" smtClean="0">
                <a:solidFill>
                  <a:schemeClr val="bg2"/>
                </a:solidFill>
                <a:effectLst/>
                <a:latin typeface="Arial" charset="0"/>
                <a:ea typeface="ＭＳ Ｐゴシック" charset="-128"/>
                <a:cs typeface="Arial" charset="0"/>
              </a:rPr>
              <a:t> All Rights Reserved.</a:t>
            </a:r>
            <a:endParaRPr lang="en-US" sz="800" kern="1200" dirty="0" smtClean="0">
              <a:solidFill>
                <a:schemeClr val="bg2"/>
              </a:solidFill>
              <a:effectLst/>
              <a:latin typeface="Arial" charset="0"/>
              <a:ea typeface="ＭＳ Ｐゴシック" charset="-128"/>
              <a:cs typeface="Arial" charset="0"/>
            </a:endParaRPr>
          </a:p>
        </p:txBody>
      </p:sp>
    </p:spTree>
  </p:cSld>
  <p:clrMap bg1="dk2" tx1="lt1" bg2="dk1" tx2="lt2" accent1="accent1" accent2="accent2" accent3="accent3" accent4="accent4" accent5="accent5" accent6="accent6" hlink="hlink" folHlink="folHlink"/>
  <p:sldLayoutIdLst>
    <p:sldLayoutId id="2147483737" r:id="rId1"/>
    <p:sldLayoutId id="2147483742"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3600">
          <a:solidFill>
            <a:schemeClr val="bg2"/>
          </a:solidFill>
          <a:latin typeface="+mj-lt"/>
          <a:ea typeface="+mj-ea"/>
          <a:cs typeface="+mj-cs"/>
        </a:defRPr>
      </a:lvl1pPr>
      <a:lvl2pPr algn="ctr" rtl="0" eaLnBrk="0" fontAlgn="base" hangingPunct="0">
        <a:spcBef>
          <a:spcPct val="0"/>
        </a:spcBef>
        <a:spcAft>
          <a:spcPct val="0"/>
        </a:spcAft>
        <a:defRPr sz="3400">
          <a:solidFill>
            <a:schemeClr val="bg2"/>
          </a:solidFill>
          <a:latin typeface="ArialMT" pitchFamily="34" charset="0"/>
          <a:ea typeface="ＭＳ Ｐゴシック" charset="-128"/>
        </a:defRPr>
      </a:lvl2pPr>
      <a:lvl3pPr algn="ctr" rtl="0" eaLnBrk="0" fontAlgn="base" hangingPunct="0">
        <a:spcBef>
          <a:spcPct val="0"/>
        </a:spcBef>
        <a:spcAft>
          <a:spcPct val="0"/>
        </a:spcAft>
        <a:defRPr sz="3400">
          <a:solidFill>
            <a:schemeClr val="bg2"/>
          </a:solidFill>
          <a:latin typeface="ArialMT" pitchFamily="34" charset="0"/>
          <a:ea typeface="ＭＳ Ｐゴシック" charset="-128"/>
        </a:defRPr>
      </a:lvl3pPr>
      <a:lvl4pPr algn="ctr" rtl="0" eaLnBrk="0" fontAlgn="base" hangingPunct="0">
        <a:spcBef>
          <a:spcPct val="0"/>
        </a:spcBef>
        <a:spcAft>
          <a:spcPct val="0"/>
        </a:spcAft>
        <a:defRPr sz="3400">
          <a:solidFill>
            <a:schemeClr val="bg2"/>
          </a:solidFill>
          <a:latin typeface="ArialMT" pitchFamily="34" charset="0"/>
          <a:ea typeface="ＭＳ Ｐゴシック" charset="-128"/>
        </a:defRPr>
      </a:lvl4pPr>
      <a:lvl5pPr algn="ctr" rtl="0" eaLnBrk="0" fontAlgn="base" hangingPunct="0">
        <a:spcBef>
          <a:spcPct val="0"/>
        </a:spcBef>
        <a:spcAft>
          <a:spcPct val="0"/>
        </a:spcAft>
        <a:defRPr sz="3400">
          <a:solidFill>
            <a:schemeClr val="bg2"/>
          </a:solidFill>
          <a:latin typeface="ArialMT" pitchFamily="34" charset="0"/>
          <a:ea typeface="ＭＳ Ｐゴシック" charset="-128"/>
        </a:defRPr>
      </a:lvl5pPr>
      <a:lvl6pPr marL="457200" algn="ctr" rtl="0" fontAlgn="base">
        <a:spcBef>
          <a:spcPct val="0"/>
        </a:spcBef>
        <a:spcAft>
          <a:spcPct val="0"/>
        </a:spcAft>
        <a:defRPr sz="4000">
          <a:solidFill>
            <a:schemeClr val="bg2"/>
          </a:solidFill>
          <a:latin typeface="ArialMT" pitchFamily="34" charset="0"/>
          <a:ea typeface="ＭＳ Ｐゴシック" charset="-128"/>
        </a:defRPr>
      </a:lvl6pPr>
      <a:lvl7pPr marL="914400" algn="ctr" rtl="0" fontAlgn="base">
        <a:spcBef>
          <a:spcPct val="0"/>
        </a:spcBef>
        <a:spcAft>
          <a:spcPct val="0"/>
        </a:spcAft>
        <a:defRPr sz="4000">
          <a:solidFill>
            <a:schemeClr val="bg2"/>
          </a:solidFill>
          <a:latin typeface="ArialMT" pitchFamily="34" charset="0"/>
          <a:ea typeface="ＭＳ Ｐゴシック" charset="-128"/>
        </a:defRPr>
      </a:lvl7pPr>
      <a:lvl8pPr marL="1371600" algn="ctr" rtl="0" fontAlgn="base">
        <a:spcBef>
          <a:spcPct val="0"/>
        </a:spcBef>
        <a:spcAft>
          <a:spcPct val="0"/>
        </a:spcAft>
        <a:defRPr sz="4000">
          <a:solidFill>
            <a:schemeClr val="bg2"/>
          </a:solidFill>
          <a:latin typeface="ArialMT" pitchFamily="34" charset="0"/>
          <a:ea typeface="ＭＳ Ｐゴシック" charset="-128"/>
        </a:defRPr>
      </a:lvl8pPr>
      <a:lvl9pPr marL="1828800" algn="ctr" rtl="0" fontAlgn="base">
        <a:spcBef>
          <a:spcPct val="0"/>
        </a:spcBef>
        <a:spcAft>
          <a:spcPct val="0"/>
        </a:spcAft>
        <a:defRPr sz="4000">
          <a:solidFill>
            <a:schemeClr val="bg2"/>
          </a:solidFill>
          <a:latin typeface="ArialMT" pitchFamily="34" charset="0"/>
          <a:ea typeface="ＭＳ Ｐゴシック" charset="-128"/>
        </a:defRPr>
      </a:lvl9pPr>
    </p:titleStyle>
    <p:bodyStyle>
      <a:lvl1pPr marL="342900" indent="-342900" algn="l" rtl="0" eaLnBrk="0" fontAlgn="base" hangingPunct="0">
        <a:spcBef>
          <a:spcPts val="0"/>
        </a:spcBef>
        <a:spcAft>
          <a:spcPct val="0"/>
        </a:spcAft>
        <a:buClr>
          <a:schemeClr val="bg1"/>
        </a:buClr>
        <a:buSzPct val="70000"/>
        <a:buFont typeface="Wingdings 2" pitchFamily="18" charset="2"/>
        <a:buChar char=""/>
        <a:defRPr sz="2800">
          <a:solidFill>
            <a:schemeClr val="bg2"/>
          </a:solidFill>
          <a:latin typeface="+mn-lt"/>
          <a:ea typeface="+mn-ea"/>
          <a:cs typeface="+mn-cs"/>
        </a:defRPr>
      </a:lvl1pPr>
      <a:lvl2pPr marL="742950" indent="-285750" algn="l" rtl="0" eaLnBrk="0" fontAlgn="base" hangingPunct="0">
        <a:spcBef>
          <a:spcPts val="0"/>
        </a:spcBef>
        <a:spcAft>
          <a:spcPct val="0"/>
        </a:spcAft>
        <a:buClr>
          <a:schemeClr val="bg1"/>
        </a:buClr>
        <a:buSzPct val="70000"/>
        <a:buFont typeface="Wingdings" pitchFamily="2" charset="2"/>
        <a:buChar char="Ø"/>
        <a:defRPr sz="2400">
          <a:solidFill>
            <a:schemeClr val="bg2"/>
          </a:solidFill>
          <a:latin typeface="+mn-lt"/>
          <a:ea typeface="+mn-ea"/>
        </a:defRPr>
      </a:lvl2pPr>
      <a:lvl3pPr marL="1143000" indent="-228600" algn="l" rtl="0" eaLnBrk="0" fontAlgn="base" hangingPunct="0">
        <a:spcBef>
          <a:spcPts val="0"/>
        </a:spcBef>
        <a:spcAft>
          <a:spcPct val="0"/>
        </a:spcAft>
        <a:buClr>
          <a:schemeClr val="bg1"/>
        </a:buClr>
        <a:buSzPct val="70000"/>
        <a:buChar char="•"/>
        <a:defRPr sz="2000">
          <a:solidFill>
            <a:schemeClr val="bg2"/>
          </a:solidFill>
          <a:latin typeface="+mn-lt"/>
          <a:ea typeface="+mn-ea"/>
        </a:defRPr>
      </a:lvl3pPr>
      <a:lvl4pPr marL="1600200" indent="-228600" algn="l" rtl="0" eaLnBrk="0" fontAlgn="base" hangingPunct="0">
        <a:spcBef>
          <a:spcPts val="0"/>
        </a:spcBef>
        <a:spcAft>
          <a:spcPct val="0"/>
        </a:spcAft>
        <a:buClr>
          <a:schemeClr val="bg1"/>
        </a:buClr>
        <a:buSzPct val="70000"/>
        <a:buFont typeface="Wingdings 3" pitchFamily="18" charset="2"/>
        <a:buChar char=""/>
        <a:defRPr>
          <a:solidFill>
            <a:schemeClr val="bg2"/>
          </a:solidFill>
          <a:latin typeface="+mn-lt"/>
          <a:ea typeface="+mn-ea"/>
        </a:defRPr>
      </a:lvl4pPr>
      <a:lvl5pPr marL="2057400" indent="-228600" algn="l" rtl="0" eaLnBrk="0" fontAlgn="base" hangingPunct="0">
        <a:spcBef>
          <a:spcPts val="0"/>
        </a:spcBef>
        <a:spcAft>
          <a:spcPct val="0"/>
        </a:spcAft>
        <a:buClr>
          <a:schemeClr val="bg1"/>
        </a:buClr>
        <a:buSzPct val="70000"/>
        <a:buFont typeface="Times New Roman" pitchFamily="18" charset="0"/>
        <a:buChar char="–"/>
        <a:defRPr sz="1600">
          <a:solidFill>
            <a:schemeClr val="bg2"/>
          </a:solidFill>
          <a:latin typeface="+mn-lt"/>
          <a:ea typeface="+mn-ea"/>
        </a:defRPr>
      </a:lvl5pPr>
      <a:lvl6pPr marL="2514600" indent="-228600" algn="l" rtl="0" fontAlgn="base">
        <a:spcBef>
          <a:spcPct val="20000"/>
        </a:spcBef>
        <a:spcAft>
          <a:spcPct val="0"/>
        </a:spcAft>
        <a:buClr>
          <a:schemeClr val="bg1"/>
        </a:buClr>
        <a:buFont typeface="Times New Roman" pitchFamily="18" charset="0"/>
        <a:buChar char="–"/>
        <a:defRPr sz="1600">
          <a:solidFill>
            <a:schemeClr val="bg2"/>
          </a:solidFill>
          <a:latin typeface="+mn-lt"/>
          <a:ea typeface="+mn-ea"/>
        </a:defRPr>
      </a:lvl6pPr>
      <a:lvl7pPr marL="2971800" indent="-228600" algn="l" rtl="0" fontAlgn="base">
        <a:spcBef>
          <a:spcPct val="20000"/>
        </a:spcBef>
        <a:spcAft>
          <a:spcPct val="0"/>
        </a:spcAft>
        <a:buClr>
          <a:schemeClr val="bg1"/>
        </a:buClr>
        <a:buFont typeface="Times New Roman" pitchFamily="18" charset="0"/>
        <a:buChar char="–"/>
        <a:defRPr sz="1600">
          <a:solidFill>
            <a:schemeClr val="bg2"/>
          </a:solidFill>
          <a:latin typeface="+mn-lt"/>
          <a:ea typeface="+mn-ea"/>
        </a:defRPr>
      </a:lvl7pPr>
      <a:lvl8pPr marL="3429000" indent="-228600" algn="l" rtl="0" fontAlgn="base">
        <a:spcBef>
          <a:spcPct val="20000"/>
        </a:spcBef>
        <a:spcAft>
          <a:spcPct val="0"/>
        </a:spcAft>
        <a:buClr>
          <a:schemeClr val="bg1"/>
        </a:buClr>
        <a:buFont typeface="Times New Roman" pitchFamily="18" charset="0"/>
        <a:buChar char="–"/>
        <a:defRPr sz="1600">
          <a:solidFill>
            <a:schemeClr val="bg2"/>
          </a:solidFill>
          <a:latin typeface="+mn-lt"/>
          <a:ea typeface="+mn-ea"/>
        </a:defRPr>
      </a:lvl8pPr>
      <a:lvl9pPr marL="3886200" indent="-228600" algn="l" rtl="0" fontAlgn="base">
        <a:spcBef>
          <a:spcPct val="20000"/>
        </a:spcBef>
        <a:spcAft>
          <a:spcPct val="0"/>
        </a:spcAft>
        <a:buClr>
          <a:schemeClr val="bg1"/>
        </a:buClr>
        <a:buFont typeface="Times New Roman" pitchFamily="18" charset="0"/>
        <a:buChar char="–"/>
        <a:defRPr sz="16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FE61780-2E25-4081-A2D9-4C0805256F67}" type="datetimeFigureOut">
              <a:rPr lang="en-US" dirty="0"/>
              <a:t>9/24/2016</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dirty="0"/>
              <a:t>
              </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r>
              <a:rPr lang="en-GB" smtClean="0"/>
              <a:t> </a:t>
            </a:r>
            <a:fld id="{71EFB42C-6A15-4A9A-871B-37380EDB6A26}" type="slidenum">
              <a:rPr lang="en-GB" smtClean="0"/>
              <a:pPr>
                <a:defRPr/>
              </a:pPr>
              <a:t>‹#›</a:t>
            </a:fld>
            <a:endParaRPr lang="en-GB" smtClean="0"/>
          </a:p>
          <a:p>
            <a:pPr>
              <a:defRPr/>
            </a:pPr>
            <a:endParaRPr lang="en-GB" dirty="0"/>
          </a:p>
        </p:txBody>
      </p:sp>
    </p:spTree>
    <p:extLst>
      <p:ext uri="{BB962C8B-B14F-4D97-AF65-F5344CB8AC3E}">
        <p14:creationId xmlns:p14="http://schemas.microsoft.com/office/powerpoint/2010/main" val="331134035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hyperlink" Target="http://www.redcrossblood.org/learn-about-blood/blood-types"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710542" y="2708477"/>
            <a:ext cx="7977558" cy="2681467"/>
          </a:xfrm>
          <a:prstGeom prst="rect">
            <a:avLst/>
          </a:prstGeom>
          <a:noFill/>
          <a:ln w="9525">
            <a:noFill/>
            <a:miter lim="800000"/>
            <a:headEnd/>
            <a:tailEnd/>
          </a:ln>
          <a:effectLst/>
        </p:spPr>
        <p:txBody>
          <a:bodyPr lIns="92075" tIns="46038" rIns="92075" bIns="46038" anchor="ctr"/>
          <a:lstStyle/>
          <a:p>
            <a:pPr algn="ctr"/>
            <a:r>
              <a:rPr lang="en-US" sz="4000" dirty="0" smtClean="0">
                <a:solidFill>
                  <a:srgbClr val="FF0000"/>
                </a:solidFill>
                <a:effectLst>
                  <a:outerShdw blurRad="38100" dist="38100" dir="2700000" algn="tl">
                    <a:srgbClr val="000000">
                      <a:alpha val="43137"/>
                    </a:srgbClr>
                  </a:outerShdw>
                </a:effectLst>
                <a:latin typeface="Arial Rounded MT Bold" panose="020F0704030504030204" pitchFamily="34" charset="0"/>
              </a:rPr>
              <a:t>Assisting </a:t>
            </a:r>
            <a:r>
              <a:rPr lang="en-US" sz="4000" dirty="0">
                <a:solidFill>
                  <a:srgbClr val="FF0000"/>
                </a:solidFill>
                <a:effectLst>
                  <a:outerShdw blurRad="38100" dist="38100" dir="2700000" algn="tl">
                    <a:srgbClr val="000000">
                      <a:alpha val="43137"/>
                    </a:srgbClr>
                  </a:outerShdw>
                </a:effectLst>
                <a:latin typeface="Arial Rounded MT Bold" panose="020F0704030504030204" pitchFamily="34" charset="0"/>
              </a:rPr>
              <a:t>in the Analysis of </a:t>
            </a:r>
            <a:r>
              <a:rPr lang="en-US" sz="4000" dirty="0" smtClean="0">
                <a:solidFill>
                  <a:srgbClr val="FF0000"/>
                </a:solidFill>
                <a:effectLst>
                  <a:outerShdw blurRad="38100" dist="38100" dir="2700000" algn="tl">
                    <a:srgbClr val="000000">
                      <a:alpha val="43137"/>
                    </a:srgbClr>
                  </a:outerShdw>
                </a:effectLst>
                <a:latin typeface="Arial Rounded MT Bold" panose="020F0704030504030204" pitchFamily="34" charset="0"/>
              </a:rPr>
              <a:t>Blood</a:t>
            </a:r>
          </a:p>
          <a:p>
            <a:pPr algn="ctr"/>
            <a:endParaRPr lang="en-US" sz="4000" dirty="0">
              <a:solidFill>
                <a:srgbClr val="FF0000"/>
              </a:solidFill>
              <a:effectLst>
                <a:outerShdw blurRad="38100" dist="38100" dir="2700000" algn="tl">
                  <a:srgbClr val="000000">
                    <a:alpha val="43137"/>
                  </a:srgbClr>
                </a:outerShdw>
              </a:effectLst>
              <a:latin typeface="Arial Rounded MT Bold" panose="020F0704030504030204" pitchFamily="34" charset="0"/>
            </a:endParaRPr>
          </a:p>
          <a:p>
            <a:pPr algn="ctr"/>
            <a:r>
              <a:rPr lang="en-US" sz="3000" dirty="0" smtClean="0">
                <a:solidFill>
                  <a:srgbClr val="FF0000"/>
                </a:solidFill>
                <a:effectLst>
                  <a:outerShdw blurRad="38100" dist="38100" dir="2700000" algn="tl">
                    <a:srgbClr val="000000">
                      <a:alpha val="43137"/>
                    </a:srgbClr>
                  </a:outerShdw>
                </a:effectLst>
                <a:latin typeface="Arial Rounded MT Bold" panose="020F0704030504030204" pitchFamily="34" charset="0"/>
              </a:rPr>
              <a:t>Chapter 47</a:t>
            </a:r>
            <a:endParaRPr lang="en-US" sz="3000" dirty="0">
              <a:solidFill>
                <a:srgbClr val="FF0000"/>
              </a:solidFill>
              <a:effectLst>
                <a:outerShdw blurRad="38100" dist="38100" dir="2700000" algn="tl">
                  <a:srgbClr val="000000">
                    <a:alpha val="43137"/>
                  </a:srgbClr>
                </a:outerShdw>
              </a:effectLst>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pPr>
              <a:defRPr/>
            </a:pPr>
            <a:fld id="{71EFB42C-6A15-4A9A-871B-37380EDB6A26}" type="slidenum">
              <a:rPr lang="en-GB" smtClean="0"/>
              <a:pPr>
                <a:defRPr/>
              </a:pPr>
              <a:t>1</a:t>
            </a:fld>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 Cells </a:t>
            </a:r>
          </a:p>
        </p:txBody>
      </p:sp>
      <p:sp>
        <p:nvSpPr>
          <p:cNvPr id="3" name="Content Placeholder 2"/>
          <p:cNvSpPr>
            <a:spLocks noGrp="1"/>
          </p:cNvSpPr>
          <p:nvPr>
            <p:ph idx="1"/>
          </p:nvPr>
        </p:nvSpPr>
        <p:spPr/>
        <p:txBody>
          <a:bodyPr/>
          <a:lstStyle/>
          <a:p>
            <a:pPr lvl="0"/>
            <a:r>
              <a:rPr lang="en-US" dirty="0"/>
              <a:t>T cells mount the immune response to intracellular parasites, viruses, fungi, and </a:t>
            </a:r>
            <a:r>
              <a:rPr lang="en-US" dirty="0" smtClean="0"/>
              <a:t>bacteria</a:t>
            </a:r>
            <a:endParaRPr lang="en-US" dirty="0"/>
          </a:p>
          <a:p>
            <a:pPr lvl="1"/>
            <a:r>
              <a:rPr lang="en-US" dirty="0" smtClean="0"/>
              <a:t>Natural killer cells</a:t>
            </a:r>
          </a:p>
          <a:p>
            <a:pPr lvl="1"/>
            <a:r>
              <a:rPr lang="en-US" dirty="0" smtClean="0"/>
              <a:t>Helper </a:t>
            </a:r>
            <a:r>
              <a:rPr lang="en-US" dirty="0"/>
              <a:t>T cells</a:t>
            </a:r>
          </a:p>
          <a:p>
            <a:pPr lvl="1"/>
            <a:r>
              <a:rPr lang="en-US" dirty="0"/>
              <a:t>Suppressor T </a:t>
            </a:r>
            <a:r>
              <a:rPr lang="en-US" dirty="0" smtClean="0"/>
              <a:t>cells</a:t>
            </a:r>
            <a:endParaRPr lang="en-US" dirty="0"/>
          </a:p>
          <a:p>
            <a:pPr lvl="1"/>
            <a:r>
              <a:rPr lang="en-US" dirty="0"/>
              <a:t>Memory T </a:t>
            </a:r>
            <a:r>
              <a:rPr lang="en-US" dirty="0" smtClean="0"/>
              <a:t>cells</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10</a:t>
            </a:fld>
            <a:endParaRPr lang="en-GB"/>
          </a:p>
        </p:txBody>
      </p:sp>
    </p:spTree>
    <p:extLst>
      <p:ext uri="{BB962C8B-B14F-4D97-AF65-F5344CB8AC3E}">
        <p14:creationId xmlns:p14="http://schemas.microsoft.com/office/powerpoint/2010/main" val="918319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Cells </a:t>
            </a:r>
          </a:p>
        </p:txBody>
      </p:sp>
      <p:sp>
        <p:nvSpPr>
          <p:cNvPr id="3" name="Content Placeholder 2"/>
          <p:cNvSpPr>
            <a:spLocks noGrp="1"/>
          </p:cNvSpPr>
          <p:nvPr>
            <p:ph idx="1"/>
          </p:nvPr>
        </p:nvSpPr>
        <p:spPr/>
        <p:txBody>
          <a:bodyPr/>
          <a:lstStyle/>
          <a:p>
            <a:pPr lvl="0"/>
            <a:r>
              <a:rPr lang="en-US" dirty="0"/>
              <a:t>B cells differentiate into plasma cells that produce specific antibodies to an </a:t>
            </a:r>
            <a:r>
              <a:rPr lang="en-US" dirty="0" smtClean="0"/>
              <a:t>antigen</a:t>
            </a:r>
            <a:endParaRPr lang="en-US" dirty="0"/>
          </a:p>
          <a:p>
            <a:pPr lvl="1"/>
            <a:r>
              <a:rPr lang="en-US" dirty="0"/>
              <a:t>Antibodies are protein molecules that attach to </a:t>
            </a:r>
            <a:r>
              <a:rPr lang="en-US" dirty="0" smtClean="0"/>
              <a:t>antigens</a:t>
            </a:r>
            <a:endParaRPr lang="en-US" dirty="0"/>
          </a:p>
          <a:p>
            <a:pPr lvl="0"/>
            <a:r>
              <a:rPr lang="en-US" dirty="0"/>
              <a:t>Three steps to destroy </a:t>
            </a:r>
            <a:r>
              <a:rPr lang="en-US" dirty="0" smtClean="0"/>
              <a:t>pathogens:</a:t>
            </a:r>
            <a:endParaRPr lang="en-US" dirty="0"/>
          </a:p>
          <a:p>
            <a:pPr lvl="1"/>
            <a:r>
              <a:rPr lang="en-US" dirty="0"/>
              <a:t>Antigen processing</a:t>
            </a:r>
          </a:p>
          <a:p>
            <a:pPr lvl="1"/>
            <a:r>
              <a:rPr lang="en-US" dirty="0"/>
              <a:t>Lymphocyte stimulation</a:t>
            </a:r>
          </a:p>
          <a:p>
            <a:pPr lvl="1"/>
            <a:r>
              <a:rPr lang="en-US" dirty="0"/>
              <a:t>Antibody production</a:t>
            </a:r>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11</a:t>
            </a:fld>
            <a:endParaRPr lang="en-GB"/>
          </a:p>
        </p:txBody>
      </p:sp>
    </p:spTree>
    <p:extLst>
      <p:ext uri="{BB962C8B-B14F-4D97-AF65-F5344CB8AC3E}">
        <p14:creationId xmlns:p14="http://schemas.microsoft.com/office/powerpoint/2010/main" val="235244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Thrombocytes</a:t>
            </a:r>
          </a:p>
        </p:txBody>
      </p:sp>
      <p:sp>
        <p:nvSpPr>
          <p:cNvPr id="3" name="Content Placeholder 2"/>
          <p:cNvSpPr>
            <a:spLocks noGrp="1"/>
          </p:cNvSpPr>
          <p:nvPr>
            <p:ph idx="1"/>
          </p:nvPr>
        </p:nvSpPr>
        <p:spPr/>
        <p:txBody>
          <a:bodyPr/>
          <a:lstStyle/>
          <a:p>
            <a:pPr lvl="0"/>
            <a:r>
              <a:rPr lang="en-US" dirty="0"/>
              <a:t>Not true cells, but cytoplasmic fragments of a megakaryocyte</a:t>
            </a:r>
          </a:p>
          <a:p>
            <a:pPr lvl="0"/>
            <a:r>
              <a:rPr lang="en-US" dirty="0"/>
              <a:t>Smallest formed element of blood</a:t>
            </a:r>
          </a:p>
          <a:p>
            <a:pPr lvl="0"/>
            <a:r>
              <a:rPr lang="en-US" dirty="0"/>
              <a:t>Have a discoid shape until activated, become globular and form pseudopodia</a:t>
            </a:r>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12</a:t>
            </a:fld>
            <a:endParaRPr lang="en-GB"/>
          </a:p>
        </p:txBody>
      </p:sp>
    </p:spTree>
    <p:extLst>
      <p:ext uri="{BB962C8B-B14F-4D97-AF65-F5344CB8AC3E}">
        <p14:creationId xmlns:p14="http://schemas.microsoft.com/office/powerpoint/2010/main" val="1120628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Clot Formation </a:t>
            </a:r>
          </a:p>
        </p:txBody>
      </p:sp>
      <p:sp>
        <p:nvSpPr>
          <p:cNvPr id="3" name="Content Placeholder 2"/>
          <p:cNvSpPr>
            <a:spLocks noGrp="1"/>
          </p:cNvSpPr>
          <p:nvPr>
            <p:ph idx="1"/>
          </p:nvPr>
        </p:nvSpPr>
        <p:spPr/>
        <p:txBody>
          <a:bodyPr/>
          <a:lstStyle/>
          <a:p>
            <a:pPr lvl="0"/>
            <a:r>
              <a:rPr lang="en-US" dirty="0"/>
              <a:t>Thrombocytes form plugs in minor </a:t>
            </a:r>
            <a:r>
              <a:rPr lang="en-US" dirty="0" smtClean="0"/>
              <a:t>injuries</a:t>
            </a:r>
            <a:endParaRPr lang="en-US" dirty="0"/>
          </a:p>
          <a:p>
            <a:pPr lvl="0"/>
            <a:r>
              <a:rPr lang="en-US" dirty="0"/>
              <a:t>Platelets initiate blood </a:t>
            </a:r>
            <a:r>
              <a:rPr lang="en-US" dirty="0" smtClean="0"/>
              <a:t>coagulation</a:t>
            </a:r>
            <a:endParaRPr lang="en-US" dirty="0"/>
          </a:p>
          <a:p>
            <a:pPr lvl="0"/>
            <a:r>
              <a:rPr lang="en-US" dirty="0"/>
              <a:t>More than 30 substances in blood affect </a:t>
            </a:r>
            <a:r>
              <a:rPr lang="en-US" dirty="0" smtClean="0"/>
              <a:t>clotting</a:t>
            </a:r>
            <a:endParaRPr lang="en-US" dirty="0"/>
          </a:p>
          <a:p>
            <a:pPr lvl="0"/>
            <a:r>
              <a:rPr lang="en-US" dirty="0"/>
              <a:t>Hemophilia is a genetic disease that prevents proper </a:t>
            </a:r>
            <a:r>
              <a:rPr lang="en-US" dirty="0" smtClean="0"/>
              <a:t>clotting</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13</a:t>
            </a:fld>
            <a:endParaRPr lang="en-GB"/>
          </a:p>
        </p:txBody>
      </p:sp>
    </p:spTree>
    <p:extLst>
      <p:ext uri="{BB962C8B-B14F-4D97-AF65-F5344CB8AC3E}">
        <p14:creationId xmlns:p14="http://schemas.microsoft.com/office/powerpoint/2010/main" val="2810221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Plasma</a:t>
            </a:r>
          </a:p>
        </p:txBody>
      </p:sp>
      <p:sp>
        <p:nvSpPr>
          <p:cNvPr id="3" name="Content Placeholder 2"/>
          <p:cNvSpPr>
            <a:spLocks noGrp="1"/>
          </p:cNvSpPr>
          <p:nvPr>
            <p:ph idx="1"/>
          </p:nvPr>
        </p:nvSpPr>
        <p:spPr>
          <a:xfrm>
            <a:off x="685800" y="2453833"/>
            <a:ext cx="8089900" cy="3642167"/>
          </a:xfrm>
        </p:spPr>
        <p:txBody>
          <a:bodyPr/>
          <a:lstStyle/>
          <a:p>
            <a:pPr lvl="0"/>
            <a:r>
              <a:rPr lang="en-US" dirty="0"/>
              <a:t>Highly complex liquid of 90% water, 9% protein, 1% other chemical substances</a:t>
            </a:r>
          </a:p>
          <a:p>
            <a:pPr lvl="0"/>
            <a:r>
              <a:rPr lang="en-US" dirty="0"/>
              <a:t>Carries formed elements and other </a:t>
            </a:r>
            <a:r>
              <a:rPr lang="en-US" dirty="0" smtClean="0"/>
              <a:t>substances</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14</a:t>
            </a:fld>
            <a:endParaRPr lang="en-GB"/>
          </a:p>
        </p:txBody>
      </p:sp>
    </p:spTree>
    <p:extLst>
      <p:ext uri="{BB962C8B-B14F-4D97-AF65-F5344CB8AC3E}">
        <p14:creationId xmlns:p14="http://schemas.microsoft.com/office/powerpoint/2010/main" val="493250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Hematocrit (</a:t>
            </a:r>
            <a:r>
              <a:rPr lang="en-US" dirty="0" err="1"/>
              <a:t>Hct</a:t>
            </a:r>
            <a:r>
              <a:rPr lang="en-US" dirty="0"/>
              <a:t>) </a:t>
            </a:r>
          </a:p>
        </p:txBody>
      </p:sp>
      <p:sp>
        <p:nvSpPr>
          <p:cNvPr id="3" name="Content Placeholder 2"/>
          <p:cNvSpPr>
            <a:spLocks noGrp="1"/>
          </p:cNvSpPr>
          <p:nvPr>
            <p:ph idx="1"/>
          </p:nvPr>
        </p:nvSpPr>
        <p:spPr/>
        <p:txBody>
          <a:bodyPr>
            <a:normAutofit/>
          </a:bodyPr>
          <a:lstStyle/>
          <a:p>
            <a:pPr lvl="0"/>
            <a:r>
              <a:rPr lang="en-US" dirty="0"/>
              <a:t>Measurement of </a:t>
            </a:r>
            <a:r>
              <a:rPr lang="en-US" dirty="0" smtClean="0"/>
              <a:t>percent </a:t>
            </a:r>
            <a:r>
              <a:rPr lang="en-US" dirty="0"/>
              <a:t>of packed RBCs in a volume of blood</a:t>
            </a:r>
          </a:p>
          <a:p>
            <a:pPr lvl="0"/>
            <a:r>
              <a:rPr lang="en-US" dirty="0"/>
              <a:t>Drops of blood collected by capillary puncture and centrifuged</a:t>
            </a:r>
          </a:p>
          <a:p>
            <a:pPr lvl="0"/>
            <a:r>
              <a:rPr lang="en-US" dirty="0"/>
              <a:t>Packed RBCs are at bottom of tube</a:t>
            </a:r>
          </a:p>
          <a:p>
            <a:pPr lvl="0"/>
            <a:r>
              <a:rPr lang="en-US" dirty="0"/>
              <a:t>Microhematocrit is determined by comparing concentration of RBCs with total volume of whole blood </a:t>
            </a:r>
            <a:r>
              <a:rPr lang="en-US" dirty="0" smtClean="0"/>
              <a:t>sample</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15</a:t>
            </a:fld>
            <a:endParaRPr lang="en-GB"/>
          </a:p>
        </p:txBody>
      </p:sp>
    </p:spTree>
    <p:extLst>
      <p:ext uri="{BB962C8B-B14F-4D97-AF65-F5344CB8AC3E}">
        <p14:creationId xmlns:p14="http://schemas.microsoft.com/office/powerpoint/2010/main" val="835371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Hematocrit Test Results </a:t>
            </a:r>
          </a:p>
        </p:txBody>
      </p:sp>
      <p:pic>
        <p:nvPicPr>
          <p:cNvPr id="5" name="Content Placeholder 4" descr="Figure 47-2 shows hematocrit test results.&#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37484" y="2472962"/>
            <a:ext cx="3258202" cy="3867977"/>
          </a:xfrm>
        </p:spPr>
      </p:pic>
      <p:sp>
        <p:nvSpPr>
          <p:cNvPr id="3" name="Slide Number Placeholder 2"/>
          <p:cNvSpPr>
            <a:spLocks noGrp="1"/>
          </p:cNvSpPr>
          <p:nvPr>
            <p:ph type="sldNum" sz="quarter" idx="12"/>
          </p:nvPr>
        </p:nvSpPr>
        <p:spPr/>
        <p:txBody>
          <a:bodyPr/>
          <a:lstStyle/>
          <a:p>
            <a:pPr>
              <a:defRPr/>
            </a:pPr>
            <a:r>
              <a:rPr lang="en-GB" smtClean="0"/>
              <a:t> </a:t>
            </a:r>
            <a:fld id="{E234264E-8860-42A2-83C5-41782AA54ED9}" type="slidenum">
              <a:rPr lang="en-GB" smtClean="0"/>
              <a:pPr>
                <a:defRPr/>
              </a:pPr>
              <a:t>16</a:t>
            </a:fld>
            <a:endParaRPr lang="en-GB"/>
          </a:p>
        </p:txBody>
      </p:sp>
    </p:spTree>
    <p:extLst>
      <p:ext uri="{BB962C8B-B14F-4D97-AF65-F5344CB8AC3E}">
        <p14:creationId xmlns:p14="http://schemas.microsoft.com/office/powerpoint/2010/main" val="3881622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Hematocrit Reference Values</a:t>
            </a:r>
            <a:endParaRPr lang="en-US" dirty="0"/>
          </a:p>
        </p:txBody>
      </p:sp>
      <p:pic>
        <p:nvPicPr>
          <p:cNvPr id="7" name="Snagit_PPTF093" descr="TABLE 47-1 Hematocrit (Hct) Reference Values&#10;AGE/GENDER&#10;Neonate (new born-under 1 month)&#10;Hct VALUE (%)&#10;44-64&#10;AGE/GENDER&#10;Infant (1 month-1 yr)&#10;Hct VALUE (%)&#10;37-41&#10;AGE/GENDER&#10;Child (1-10 yr)&#10;Hct VALUE (%)&#10;35-41&#10;AGE/GENDER&#10;Men (greater than 10 yrs)&#10;Hct VALUE (%)&#10;42-52&#10;AGE/GENDER&#10;Women (greater than 10 yrs)&#10;Hct VALUE (%)&#10;36-4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7157" y="2488558"/>
            <a:ext cx="6670453" cy="3640012"/>
          </a:xfrm>
        </p:spPr>
      </p:pic>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17</a:t>
            </a:fld>
            <a:endParaRPr lang="en-GB"/>
          </a:p>
        </p:txBody>
      </p:sp>
    </p:spTree>
    <p:extLst>
      <p:ext uri="{BB962C8B-B14F-4D97-AF65-F5344CB8AC3E}">
        <p14:creationId xmlns:p14="http://schemas.microsoft.com/office/powerpoint/2010/main" val="3273538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Hemoglobin (</a:t>
            </a:r>
            <a:r>
              <a:rPr lang="en-US" dirty="0" err="1"/>
              <a:t>Hgb</a:t>
            </a:r>
            <a:r>
              <a:rPr lang="en-US" dirty="0"/>
              <a:t>) </a:t>
            </a:r>
          </a:p>
        </p:txBody>
      </p:sp>
      <p:sp>
        <p:nvSpPr>
          <p:cNvPr id="3" name="Content Placeholder 2"/>
          <p:cNvSpPr>
            <a:spLocks noGrp="1"/>
          </p:cNvSpPr>
          <p:nvPr>
            <p:ph idx="1"/>
          </p:nvPr>
        </p:nvSpPr>
        <p:spPr/>
        <p:txBody>
          <a:bodyPr/>
          <a:lstStyle/>
          <a:p>
            <a:pPr lvl="0"/>
            <a:r>
              <a:rPr lang="en-US" dirty="0"/>
              <a:t>Rough measure of the oxygen-carrying capacity of blood</a:t>
            </a:r>
          </a:p>
          <a:p>
            <a:pPr lvl="0"/>
            <a:r>
              <a:rPr lang="en-US" dirty="0"/>
              <a:t>Dark red blood has more hemoglobin than pale red </a:t>
            </a:r>
            <a:r>
              <a:rPr lang="en-US" dirty="0" smtClean="0"/>
              <a:t>blood</a:t>
            </a:r>
            <a:endParaRPr lang="en-US" dirty="0"/>
          </a:p>
          <a:p>
            <a:pPr lvl="0"/>
            <a:r>
              <a:rPr lang="en-US" dirty="0"/>
              <a:t>Several methods, including a handheld device, available to measure hemoglobin</a:t>
            </a:r>
          </a:p>
          <a:p>
            <a:pPr lvl="0"/>
            <a:r>
              <a:rPr lang="en-US" dirty="0"/>
              <a:t>Normal hemoglobin values vary throughout </a:t>
            </a:r>
            <a:r>
              <a:rPr lang="en-US" dirty="0" smtClean="0"/>
              <a:t>life</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18</a:t>
            </a:fld>
            <a:endParaRPr lang="en-GB"/>
          </a:p>
        </p:txBody>
      </p:sp>
    </p:spTree>
    <p:extLst>
      <p:ext uri="{BB962C8B-B14F-4D97-AF65-F5344CB8AC3E}">
        <p14:creationId xmlns:p14="http://schemas.microsoft.com/office/powerpoint/2010/main" val="4054346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Hemoglobin (</a:t>
            </a:r>
            <a:r>
              <a:rPr lang="en-US" dirty="0" err="1"/>
              <a:t>Hgb</a:t>
            </a:r>
            <a:r>
              <a:rPr lang="en-US" dirty="0"/>
              <a:t>) </a:t>
            </a:r>
            <a:r>
              <a:rPr lang="en-US" dirty="0" smtClean="0"/>
              <a:t>Reference Values</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19</a:t>
            </a:fld>
            <a:endParaRPr lang="en-GB"/>
          </a:p>
        </p:txBody>
      </p:sp>
      <p:pic>
        <p:nvPicPr>
          <p:cNvPr id="7" name="Snagit_PPTFB9B" descr="&#10;TABLE 47-2    Hemoglobin (Hgb) Reference Values AGE/GENDER                                           HGB LEVEL (g/dL)&#10;Neonate (new  born-under 1 month)                              17-23&#10;Infant (1 month-1 yr)                                                       9-14&#10;Child (1-10 yr)                                                                 10-15&#10;Female (greater than 10 yrs)                                          12-16&#10;Male (greater than 10 yrs)                                              14-18&#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813" y="2604187"/>
            <a:ext cx="6509573" cy="3501233"/>
          </a:xfrm>
          <a:prstGeom prst="rect">
            <a:avLst/>
          </a:prstGeom>
        </p:spPr>
      </p:pic>
    </p:spTree>
    <p:extLst>
      <p:ext uri="{BB962C8B-B14F-4D97-AF65-F5344CB8AC3E}">
        <p14:creationId xmlns:p14="http://schemas.microsoft.com/office/powerpoint/2010/main" val="367950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1EFB42C-6A15-4A9A-871B-37380EDB6A26}" type="slidenum">
              <a:rPr lang="en-GB" smtClean="0"/>
              <a:pPr>
                <a:defRPr/>
              </a:pPr>
              <a:t>2</a:t>
            </a:fld>
            <a:endParaRPr lang="en-GB" dirty="0"/>
          </a:p>
        </p:txBody>
      </p:sp>
      <p:sp>
        <p:nvSpPr>
          <p:cNvPr id="1963015" name="Rectangle 7"/>
          <p:cNvSpPr>
            <a:spLocks noGrp="1" noChangeArrowheads="1"/>
          </p:cNvSpPr>
          <p:nvPr>
            <p:ph type="body" idx="4294967295"/>
          </p:nvPr>
        </p:nvSpPr>
        <p:spPr>
          <a:xfrm>
            <a:off x="654601" y="2754774"/>
            <a:ext cx="7815323" cy="3382239"/>
          </a:xfrm>
        </p:spPr>
        <p:txBody>
          <a:bodyPr>
            <a:noAutofit/>
          </a:bodyPr>
          <a:lstStyle/>
          <a:p>
            <a:pPr marL="457200">
              <a:buFont typeface="+mj-lt"/>
              <a:buAutoNum type="arabicPeriod"/>
            </a:pPr>
            <a:r>
              <a:rPr lang="en-US" sz="1600" dirty="0" smtClean="0"/>
              <a:t>Define</a:t>
            </a:r>
            <a:r>
              <a:rPr lang="en-US" sz="1600" dirty="0"/>
              <a:t>, spell, and pronounce the terms listed in the vocabulary.</a:t>
            </a:r>
          </a:p>
          <a:p>
            <a:pPr marL="457200">
              <a:buFont typeface="+mj-lt"/>
              <a:buAutoNum type="arabicPeriod"/>
            </a:pPr>
            <a:r>
              <a:rPr lang="en-US" sz="1600" dirty="0" smtClean="0"/>
              <a:t>Name </a:t>
            </a:r>
            <a:r>
              <a:rPr lang="en-US" sz="1600" dirty="0"/>
              <a:t>the main functions of </a:t>
            </a:r>
            <a:r>
              <a:rPr lang="en-US" sz="1600" dirty="0" smtClean="0"/>
              <a:t>blood.</a:t>
            </a:r>
          </a:p>
          <a:p>
            <a:pPr marL="457200">
              <a:buFont typeface="+mj-lt"/>
              <a:buAutoNum type="arabicPeriod"/>
            </a:pPr>
            <a:r>
              <a:rPr lang="en-US" sz="1600" dirty="0" smtClean="0"/>
              <a:t>Describe </a:t>
            </a:r>
            <a:r>
              <a:rPr lang="en-US" sz="1600" dirty="0"/>
              <a:t>the appearance and function of </a:t>
            </a:r>
            <a:r>
              <a:rPr lang="en-US" sz="1600" dirty="0" smtClean="0"/>
              <a:t>erythrocytes.</a:t>
            </a:r>
          </a:p>
          <a:p>
            <a:pPr marL="457200">
              <a:buFont typeface="+mj-lt"/>
              <a:buAutoNum type="arabicPeriod"/>
            </a:pPr>
            <a:r>
              <a:rPr lang="en-US" sz="1600" dirty="0" smtClean="0"/>
              <a:t>Describe </a:t>
            </a:r>
            <a:r>
              <a:rPr lang="en-US" sz="1600" dirty="0"/>
              <a:t>the appearance and function of granular and agranular leukocytes.</a:t>
            </a:r>
          </a:p>
          <a:p>
            <a:pPr marL="457200">
              <a:buFont typeface="+mj-lt"/>
              <a:buAutoNum type="arabicPeriod"/>
            </a:pPr>
            <a:r>
              <a:rPr lang="en-US" sz="1600" dirty="0" smtClean="0"/>
              <a:t>Differentiate </a:t>
            </a:r>
            <a:r>
              <a:rPr lang="en-US" sz="1600" dirty="0"/>
              <a:t>between T cells and B cells</a:t>
            </a:r>
            <a:r>
              <a:rPr lang="en-US" sz="1600" dirty="0" smtClean="0"/>
              <a:t>.</a:t>
            </a:r>
          </a:p>
          <a:p>
            <a:pPr marL="457200">
              <a:buFont typeface="+mj-lt"/>
              <a:buAutoNum type="arabicPeriod"/>
            </a:pPr>
            <a:r>
              <a:rPr lang="en-US" sz="1600" dirty="0"/>
              <a:t>Describe the appearance and function of thrombocytes, explain the process of clot formation, and discuss plasma.</a:t>
            </a:r>
          </a:p>
          <a:p>
            <a:pPr marL="457200">
              <a:buFont typeface="+mj-lt"/>
              <a:buAutoNum type="arabicPeriod"/>
            </a:pPr>
            <a:endParaRPr lang="en-US" sz="1600" dirty="0"/>
          </a:p>
          <a:p>
            <a:pPr marL="457200">
              <a:buFont typeface="+mj-lt"/>
              <a:buAutoNum type="arabicPeriod"/>
            </a:pPr>
            <a:endParaRPr lang="en-US" sz="1600" dirty="0"/>
          </a:p>
        </p:txBody>
      </p:sp>
      <p:sp>
        <p:nvSpPr>
          <p:cNvPr id="3" name="Rectangle 2"/>
          <p:cNvSpPr/>
          <p:nvPr/>
        </p:nvSpPr>
        <p:spPr>
          <a:xfrm>
            <a:off x="289998" y="893432"/>
            <a:ext cx="8544528" cy="1015663"/>
          </a:xfrm>
          <a:prstGeom prst="rect">
            <a:avLst/>
          </a:prstGeom>
        </p:spPr>
        <p:txBody>
          <a:bodyPr wrap="square">
            <a:spAutoFit/>
          </a:bodyPr>
          <a:lstStyle/>
          <a:p>
            <a:pPr algn="ctr"/>
            <a:r>
              <a:rPr lang="en-US" sz="2000" dirty="0" smtClean="0">
                <a:solidFill>
                  <a:srgbClr val="FF0000"/>
                </a:solidFill>
                <a:latin typeface="Arial" panose="020B0604020202020204" pitchFamily="34" charset="0"/>
                <a:cs typeface="Arial" panose="020B0604020202020204" pitchFamily="34" charset="0"/>
              </a:rPr>
              <a:t>Learning Objectives</a:t>
            </a:r>
          </a:p>
          <a:p>
            <a:pPr algn="ctr"/>
            <a:r>
              <a:rPr lang="en-US" sz="2000" dirty="0" smtClean="0">
                <a:solidFill>
                  <a:srgbClr val="FF0000"/>
                </a:solidFill>
                <a:latin typeface="Arial" panose="020B0604020202020204" pitchFamily="34" charset="0"/>
                <a:cs typeface="Arial" panose="020B0604020202020204" pitchFamily="34" charset="0"/>
              </a:rPr>
              <a:t>Lesson 47.1: </a:t>
            </a:r>
            <a:r>
              <a:rPr lang="en-US" sz="2000" dirty="0">
                <a:solidFill>
                  <a:srgbClr val="FF0000"/>
                </a:solidFill>
                <a:latin typeface="Arial" panose="020B0604020202020204" pitchFamily="34" charset="0"/>
                <a:cs typeface="Arial" panose="020B0604020202020204" pitchFamily="34" charset="0"/>
              </a:rPr>
              <a:t>Types of Blood Cells, Clot Formation, Blood Testing and Complete Blood Count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458" y="694480"/>
            <a:ext cx="8530542" cy="1111171"/>
          </a:xfrm>
        </p:spPr>
        <p:txBody>
          <a:bodyPr>
            <a:normAutofit/>
          </a:bodyPr>
          <a:lstStyle/>
          <a:p>
            <a:r>
              <a:rPr lang="en-US" dirty="0"/>
              <a:t>Erythrocyte Sedimentation </a:t>
            </a:r>
            <a:r>
              <a:rPr lang="en-US" dirty="0" smtClean="0"/>
              <a:t/>
            </a:r>
            <a:br>
              <a:rPr lang="en-US" dirty="0" smtClean="0"/>
            </a:br>
            <a:r>
              <a:rPr lang="en-US" dirty="0" smtClean="0"/>
              <a:t>Rate </a:t>
            </a:r>
            <a:r>
              <a:rPr lang="en-US" dirty="0"/>
              <a:t>(ESR)</a:t>
            </a:r>
          </a:p>
        </p:txBody>
      </p:sp>
      <p:sp>
        <p:nvSpPr>
          <p:cNvPr id="3" name="Content Placeholder 2"/>
          <p:cNvSpPr>
            <a:spLocks noGrp="1"/>
          </p:cNvSpPr>
          <p:nvPr>
            <p:ph idx="1"/>
          </p:nvPr>
        </p:nvSpPr>
        <p:spPr/>
        <p:txBody>
          <a:bodyPr/>
          <a:lstStyle/>
          <a:p>
            <a:pPr lvl="0"/>
            <a:r>
              <a:rPr lang="en-US" dirty="0"/>
              <a:t>Measures the rate at which erythrocytes gradually separate from plasma and settle to the bottom of a specially calibrated tube in an hour</a:t>
            </a:r>
          </a:p>
          <a:p>
            <a:pPr lvl="1"/>
            <a:r>
              <a:rPr lang="en-US" dirty="0"/>
              <a:t>Used as general indicator of inflammation common in certain conditions</a:t>
            </a:r>
          </a:p>
          <a:p>
            <a:r>
              <a:rPr lang="en-US" dirty="0" smtClean="0"/>
              <a:t>Westergren’s </a:t>
            </a:r>
            <a:r>
              <a:rPr lang="en-US" dirty="0"/>
              <a:t>method is the recommended </a:t>
            </a:r>
            <a:r>
              <a:rPr lang="en-US" dirty="0" smtClean="0"/>
              <a:t>method</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20</a:t>
            </a:fld>
            <a:endParaRPr lang="en-GB"/>
          </a:p>
        </p:txBody>
      </p:sp>
    </p:spTree>
    <p:extLst>
      <p:ext uri="{BB962C8B-B14F-4D97-AF65-F5344CB8AC3E}">
        <p14:creationId xmlns:p14="http://schemas.microsoft.com/office/powerpoint/2010/main" val="827722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Erythrocyte Sedimentation </a:t>
            </a:r>
            <a:r>
              <a:rPr lang="en-US" dirty="0" smtClean="0"/>
              <a:t/>
            </a:r>
            <a:br>
              <a:rPr lang="en-US" dirty="0" smtClean="0"/>
            </a:br>
            <a:r>
              <a:rPr lang="en-US" dirty="0" smtClean="0"/>
              <a:t>Rate </a:t>
            </a:r>
            <a:r>
              <a:rPr lang="en-US" dirty="0"/>
              <a:t>(ESR</a:t>
            </a:r>
            <a:r>
              <a:rPr lang="en-US" dirty="0" smtClean="0"/>
              <a:t>) (Cont.)</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21</a:t>
            </a:fld>
            <a:endParaRPr lang="en-GB"/>
          </a:p>
        </p:txBody>
      </p:sp>
      <p:pic>
        <p:nvPicPr>
          <p:cNvPr id="7" name="Snagit_PPT56A7" descr="TABLE 47-3 Erythrocyte Sedimentation Rate (ESR) Reference Values&#10;                                           SEDIPLAST TEST (mm/hr)&#10;Men&#10;                                              ≤50 yr: 0-15&#10;                                               &gt;50 yr: 0-20&#10;Women&#10;                                               ≤50 yr: 0-20&#10;                                               &gt;50 yr: 0-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495" y="3305891"/>
            <a:ext cx="5353909" cy="2635344"/>
          </a:xfrm>
          <a:prstGeom prst="rect">
            <a:avLst/>
          </a:prstGeom>
        </p:spPr>
      </p:pic>
      <p:pic>
        <p:nvPicPr>
          <p:cNvPr id="1026" name="Picture 2" descr="Figure 47-4 shows a new 30-minute Streck ESR CLIA-waived test.&#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4347" y="2304777"/>
            <a:ext cx="3072384" cy="2516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1164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Coagulation Testing </a:t>
            </a:r>
          </a:p>
        </p:txBody>
      </p:sp>
      <p:sp>
        <p:nvSpPr>
          <p:cNvPr id="3" name="Content Placeholder 2"/>
          <p:cNvSpPr>
            <a:spLocks noGrp="1"/>
          </p:cNvSpPr>
          <p:nvPr>
            <p:ph idx="1"/>
          </p:nvPr>
        </p:nvSpPr>
        <p:spPr/>
        <p:txBody>
          <a:bodyPr>
            <a:normAutofit/>
          </a:bodyPr>
          <a:lstStyle/>
          <a:p>
            <a:pPr lvl="0"/>
            <a:r>
              <a:rPr lang="en-US" dirty="0"/>
              <a:t>Handheld, CLIA-waived instrument can determine prothrombin time (PT) using whole blood or citrated plasma</a:t>
            </a:r>
          </a:p>
          <a:p>
            <a:pPr lvl="1"/>
            <a:r>
              <a:rPr lang="en-US" dirty="0"/>
              <a:t>PT is the measure of how well blood </a:t>
            </a:r>
            <a:r>
              <a:rPr lang="en-US" dirty="0" smtClean="0"/>
              <a:t>clots</a:t>
            </a:r>
            <a:endParaRPr lang="en-US" dirty="0"/>
          </a:p>
          <a:p>
            <a:pPr lvl="1"/>
            <a:r>
              <a:rPr lang="en-US" dirty="0"/>
              <a:t>Used in combination with the partial thromboplastin time (PTT) to screen for hereditary clotting disorders</a:t>
            </a:r>
          </a:p>
          <a:p>
            <a:pPr lvl="1"/>
            <a:r>
              <a:rPr lang="en-US" dirty="0"/>
              <a:t>Accurately document INR follow-up and related </a:t>
            </a:r>
            <a:r>
              <a:rPr lang="en-US" dirty="0" smtClean="0"/>
              <a:t>warfarin (Coumadin) </a:t>
            </a:r>
            <a:r>
              <a:rPr lang="en-US" dirty="0"/>
              <a:t>dosages on a laboratory flow </a:t>
            </a:r>
            <a:r>
              <a:rPr lang="en-US" dirty="0" smtClean="0"/>
              <a:t>sheet</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22</a:t>
            </a:fld>
            <a:endParaRPr lang="en-GB"/>
          </a:p>
        </p:txBody>
      </p:sp>
    </p:spTree>
    <p:extLst>
      <p:ext uri="{BB962C8B-B14F-4D97-AF65-F5344CB8AC3E}">
        <p14:creationId xmlns:p14="http://schemas.microsoft.com/office/powerpoint/2010/main" val="672069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Coagulation Testing (Cont.)</a:t>
            </a:r>
            <a:endParaRPr lang="en-US" dirty="0"/>
          </a:p>
        </p:txBody>
      </p:sp>
      <p:pic>
        <p:nvPicPr>
          <p:cNvPr id="7" name="Snagit_PPTFF45" descr="Figure 47-5 shows a blood sample being applied to a CoaguChek XS PT Test monitor.&#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4157" y="2711959"/>
            <a:ext cx="5960962" cy="3578680"/>
          </a:xfrm>
        </p:spPr>
      </p:pic>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23</a:t>
            </a:fld>
            <a:endParaRPr lang="en-GB"/>
          </a:p>
        </p:txBody>
      </p:sp>
    </p:spTree>
    <p:extLst>
      <p:ext uri="{BB962C8B-B14F-4D97-AF65-F5344CB8AC3E}">
        <p14:creationId xmlns:p14="http://schemas.microsoft.com/office/powerpoint/2010/main" val="2349285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Warfarin Flow </a:t>
            </a:r>
            <a:r>
              <a:rPr lang="en-US" dirty="0"/>
              <a:t>Sheet </a:t>
            </a:r>
          </a:p>
        </p:txBody>
      </p:sp>
      <p:pic>
        <p:nvPicPr>
          <p:cNvPr id="5" name="Content Placeholder 4" descr="Figure 47-6 shows a warfarin flow sheet.&#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9968" y="2679262"/>
            <a:ext cx="5429674" cy="3777121"/>
          </a:xfrm>
        </p:spPr>
      </p:pic>
      <p:sp>
        <p:nvSpPr>
          <p:cNvPr id="3" name="Slide Number Placeholder 2"/>
          <p:cNvSpPr>
            <a:spLocks noGrp="1"/>
          </p:cNvSpPr>
          <p:nvPr>
            <p:ph type="sldNum" sz="quarter" idx="12"/>
          </p:nvPr>
        </p:nvSpPr>
        <p:spPr/>
        <p:txBody>
          <a:bodyPr/>
          <a:lstStyle/>
          <a:p>
            <a:pPr>
              <a:defRPr/>
            </a:pPr>
            <a:r>
              <a:rPr lang="en-GB" smtClean="0"/>
              <a:t> </a:t>
            </a:r>
            <a:fld id="{E234264E-8860-42A2-83C5-41782AA54ED9}" type="slidenum">
              <a:rPr lang="en-GB" smtClean="0"/>
              <a:pPr>
                <a:defRPr/>
              </a:pPr>
              <a:t>24</a:t>
            </a:fld>
            <a:endParaRPr lang="en-GB"/>
          </a:p>
        </p:txBody>
      </p:sp>
    </p:spTree>
    <p:extLst>
      <p:ext uri="{BB962C8B-B14F-4D97-AF65-F5344CB8AC3E}">
        <p14:creationId xmlns:p14="http://schemas.microsoft.com/office/powerpoint/2010/main" val="39191591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Hematology in the </a:t>
            </a:r>
            <a:br>
              <a:rPr lang="en-US" dirty="0" smtClean="0"/>
            </a:br>
            <a:r>
              <a:rPr lang="en-US" dirty="0" smtClean="0"/>
              <a:t>Reference Laboratory</a:t>
            </a:r>
            <a:endParaRPr lang="en-US" dirty="0"/>
          </a:p>
        </p:txBody>
      </p:sp>
      <p:sp>
        <p:nvSpPr>
          <p:cNvPr id="3" name="Content Placeholder 2"/>
          <p:cNvSpPr>
            <a:spLocks noGrp="1"/>
          </p:cNvSpPr>
          <p:nvPr>
            <p:ph idx="1"/>
          </p:nvPr>
        </p:nvSpPr>
        <p:spPr/>
        <p:txBody>
          <a:bodyPr/>
          <a:lstStyle/>
          <a:p>
            <a:pPr lvl="0"/>
            <a:r>
              <a:rPr lang="en-US" dirty="0"/>
              <a:t>RBC count</a:t>
            </a:r>
          </a:p>
          <a:p>
            <a:pPr lvl="0"/>
            <a:r>
              <a:rPr lang="en-US" dirty="0" err="1" smtClean="0"/>
              <a:t>Hct</a:t>
            </a:r>
            <a:endParaRPr lang="en-US" dirty="0" smtClean="0"/>
          </a:p>
          <a:p>
            <a:pPr lvl="0"/>
            <a:r>
              <a:rPr lang="en-US" dirty="0" err="1" smtClean="0"/>
              <a:t>Hgb</a:t>
            </a:r>
            <a:endParaRPr lang="en-US" dirty="0"/>
          </a:p>
          <a:p>
            <a:pPr lvl="0"/>
            <a:r>
              <a:rPr lang="en-US" dirty="0" smtClean="0"/>
              <a:t>Red cell indices</a:t>
            </a:r>
          </a:p>
          <a:p>
            <a:pPr lvl="0"/>
            <a:r>
              <a:rPr lang="en-US" dirty="0" smtClean="0"/>
              <a:t>WBC count and differential WBC count</a:t>
            </a:r>
          </a:p>
          <a:p>
            <a:pPr lvl="0"/>
            <a:r>
              <a:rPr lang="en-US" dirty="0" smtClean="0"/>
              <a:t>Estimation of platelet numbers</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25</a:t>
            </a:fld>
            <a:endParaRPr lang="en-GB"/>
          </a:p>
        </p:txBody>
      </p:sp>
    </p:spTree>
    <p:extLst>
      <p:ext uri="{BB962C8B-B14F-4D97-AF65-F5344CB8AC3E}">
        <p14:creationId xmlns:p14="http://schemas.microsoft.com/office/powerpoint/2010/main" val="1740689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Blood Cell Count</a:t>
            </a:r>
            <a:endParaRPr lang="en-US" dirty="0"/>
          </a:p>
        </p:txBody>
      </p:sp>
      <p:sp>
        <p:nvSpPr>
          <p:cNvPr id="3" name="Content Placeholder 2"/>
          <p:cNvSpPr>
            <a:spLocks noGrp="1"/>
          </p:cNvSpPr>
          <p:nvPr>
            <p:ph idx="1"/>
          </p:nvPr>
        </p:nvSpPr>
        <p:spPr>
          <a:xfrm>
            <a:off x="685800" y="2419109"/>
            <a:ext cx="7188200" cy="2419109"/>
          </a:xfrm>
        </p:spPr>
        <p:txBody>
          <a:bodyPr/>
          <a:lstStyle/>
          <a:p>
            <a:pPr lvl="0"/>
            <a:r>
              <a:rPr lang="en-US" dirty="0" smtClean="0"/>
              <a:t>Part of the CBC</a:t>
            </a:r>
          </a:p>
          <a:p>
            <a:pPr lvl="0"/>
            <a:r>
              <a:rPr lang="en-US" dirty="0" smtClean="0"/>
              <a:t>Approximates the number of circulating RBCs</a:t>
            </a:r>
          </a:p>
          <a:p>
            <a:pPr lvl="0"/>
            <a:r>
              <a:rPr lang="en-US" dirty="0" smtClean="0"/>
              <a:t>Normal RBC values range from 4 million to 6 million cells/mm</a:t>
            </a:r>
            <a:r>
              <a:rPr lang="en-US" baseline="30000" dirty="0" smtClean="0"/>
              <a:t>3</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26</a:t>
            </a:fld>
            <a:endParaRPr lang="en-GB"/>
          </a:p>
        </p:txBody>
      </p:sp>
    </p:spTree>
    <p:extLst>
      <p:ext uri="{BB962C8B-B14F-4D97-AF65-F5344CB8AC3E}">
        <p14:creationId xmlns:p14="http://schemas.microsoft.com/office/powerpoint/2010/main" val="1579909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1EFB42C-6A15-4A9A-871B-37380EDB6A26}" type="slidenum">
              <a:rPr lang="en-GB" smtClean="0"/>
              <a:pPr>
                <a:defRPr/>
              </a:pPr>
              <a:t>27</a:t>
            </a:fld>
            <a:endParaRPr lang="en-GB" dirty="0"/>
          </a:p>
        </p:txBody>
      </p:sp>
      <p:sp>
        <p:nvSpPr>
          <p:cNvPr id="1963015" name="Rectangle 7"/>
          <p:cNvSpPr>
            <a:spLocks noGrp="1" noChangeArrowheads="1"/>
          </p:cNvSpPr>
          <p:nvPr>
            <p:ph type="body" idx="4294967295"/>
          </p:nvPr>
        </p:nvSpPr>
        <p:spPr>
          <a:xfrm>
            <a:off x="597022" y="2476981"/>
            <a:ext cx="7607177" cy="3928581"/>
          </a:xfrm>
        </p:spPr>
        <p:txBody>
          <a:bodyPr>
            <a:noAutofit/>
          </a:bodyPr>
          <a:lstStyle/>
          <a:p>
            <a:pPr marL="457200" indent="-457200">
              <a:lnSpc>
                <a:spcPct val="110000"/>
              </a:lnSpc>
              <a:buFont typeface="+mj-lt"/>
              <a:buAutoNum type="arabicPeriod" startAt="12"/>
            </a:pPr>
            <a:r>
              <a:rPr lang="en-US" sz="1600" dirty="0"/>
              <a:t>Describe the red blood cell (RBC) indices and how they are calculated.</a:t>
            </a:r>
          </a:p>
          <a:p>
            <a:pPr marL="457200" indent="-457200">
              <a:lnSpc>
                <a:spcPct val="110000"/>
              </a:lnSpc>
              <a:buFont typeface="+mj-lt"/>
              <a:buAutoNum type="arabicPeriod" startAt="13"/>
            </a:pPr>
            <a:r>
              <a:rPr lang="en-US" sz="1600" dirty="0" smtClean="0"/>
              <a:t>Explain </a:t>
            </a:r>
            <a:r>
              <a:rPr lang="en-US" sz="1600" dirty="0"/>
              <a:t>the reasons for performing a white blood cell (WBC) </a:t>
            </a:r>
            <a:r>
              <a:rPr lang="en-US" sz="1600" dirty="0" smtClean="0"/>
              <a:t>count and differential, </a:t>
            </a:r>
            <a:r>
              <a:rPr lang="en-US" sz="1600" dirty="0"/>
              <a:t>and discuss preparation of blood smears for the differential.</a:t>
            </a:r>
          </a:p>
          <a:p>
            <a:pPr marL="457200" indent="-457200">
              <a:lnSpc>
                <a:spcPct val="110000"/>
              </a:lnSpc>
              <a:buFont typeface="+mj-lt"/>
              <a:buAutoNum type="arabicPeriod" startAt="13"/>
            </a:pPr>
            <a:r>
              <a:rPr lang="en-US" sz="1600" dirty="0" smtClean="0"/>
              <a:t>Discuss </a:t>
            </a:r>
            <a:r>
              <a:rPr lang="en-US" sz="1600" dirty="0"/>
              <a:t>the identification of normal blood cells and describe the basic appearance of the five different types of leukocytes seen in a normal Wright-stained </a:t>
            </a:r>
            <a:r>
              <a:rPr lang="en-US" sz="1600" dirty="0" smtClean="0"/>
              <a:t>differential.</a:t>
            </a:r>
          </a:p>
          <a:p>
            <a:pPr marL="457200" indent="-457200">
              <a:lnSpc>
                <a:spcPct val="110000"/>
              </a:lnSpc>
              <a:buFont typeface="+mj-lt"/>
              <a:buAutoNum type="arabicPeriod" startAt="13"/>
            </a:pPr>
            <a:r>
              <a:rPr lang="en-US" sz="1600" dirty="0" smtClean="0"/>
              <a:t>Discuss </a:t>
            </a:r>
            <a:r>
              <a:rPr lang="en-US" sz="1600" dirty="0"/>
              <a:t>red blood cell morphology</a:t>
            </a:r>
            <a:r>
              <a:rPr lang="en-US" sz="1600" dirty="0" smtClean="0"/>
              <a:t>.</a:t>
            </a:r>
            <a:endParaRPr lang="en-US" sz="1600" dirty="0"/>
          </a:p>
        </p:txBody>
      </p:sp>
      <p:sp>
        <p:nvSpPr>
          <p:cNvPr id="7" name="Rectangle 6"/>
          <p:cNvSpPr/>
          <p:nvPr/>
        </p:nvSpPr>
        <p:spPr>
          <a:xfrm>
            <a:off x="597023" y="679573"/>
            <a:ext cx="7477247" cy="1200329"/>
          </a:xfrm>
          <a:prstGeom prst="rect">
            <a:avLst/>
          </a:prstGeom>
        </p:spPr>
        <p:txBody>
          <a:bodyPr wrap="square">
            <a:spAutoFit/>
          </a:bodyPr>
          <a:lstStyle/>
          <a:p>
            <a:pPr algn="ctr"/>
            <a:r>
              <a:rPr lang="en-US" sz="1800" dirty="0" smtClean="0">
                <a:solidFill>
                  <a:srgbClr val="FF0000"/>
                </a:solidFill>
              </a:rPr>
              <a:t>Learning Objectives</a:t>
            </a:r>
          </a:p>
          <a:p>
            <a:pPr algn="ctr"/>
            <a:r>
              <a:rPr lang="en-US" sz="1800" dirty="0" smtClean="0">
                <a:solidFill>
                  <a:srgbClr val="FF0000"/>
                </a:solidFill>
              </a:rPr>
              <a:t>Lesson 47.2: </a:t>
            </a:r>
            <a:r>
              <a:rPr lang="en-US" sz="1800" dirty="0">
                <a:solidFill>
                  <a:srgbClr val="FF0000"/>
                </a:solidFill>
              </a:rPr>
              <a:t>Differential Cell Count, Immunohematology, Blood Chemistry </a:t>
            </a:r>
            <a:endParaRPr lang="en-US" sz="1800" dirty="0" smtClean="0">
              <a:solidFill>
                <a:srgbClr val="FF0000"/>
              </a:solidFill>
            </a:endParaRPr>
          </a:p>
          <a:p>
            <a:pPr algn="ctr"/>
            <a:r>
              <a:rPr lang="en-US" sz="1800" dirty="0" smtClean="0">
                <a:solidFill>
                  <a:srgbClr val="FF0000"/>
                </a:solidFill>
              </a:rPr>
              <a:t>Testing</a:t>
            </a:r>
            <a:r>
              <a:rPr lang="en-US" sz="1800" dirty="0">
                <a:solidFill>
                  <a:srgbClr val="FF0000"/>
                </a:solidFill>
              </a:rPr>
              <a:t>, </a:t>
            </a:r>
            <a:r>
              <a:rPr lang="en-US" sz="1800" dirty="0" smtClean="0">
                <a:solidFill>
                  <a:srgbClr val="FF0000"/>
                </a:solidFill>
              </a:rPr>
              <a:t>and </a:t>
            </a:r>
            <a:r>
              <a:rPr lang="en-US" sz="1800" dirty="0">
                <a:solidFill>
                  <a:srgbClr val="FF0000"/>
                </a:solidFill>
              </a:rPr>
              <a:t>Chemistry Panels</a:t>
            </a:r>
          </a:p>
        </p:txBody>
      </p:sp>
    </p:spTree>
    <p:extLst>
      <p:ext uri="{BB962C8B-B14F-4D97-AF65-F5344CB8AC3E}">
        <p14:creationId xmlns:p14="http://schemas.microsoft.com/office/powerpoint/2010/main" val="4275589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1EFB42C-6A15-4A9A-871B-37380EDB6A26}" type="slidenum">
              <a:rPr lang="en-GB" smtClean="0"/>
              <a:pPr>
                <a:defRPr/>
              </a:pPr>
              <a:t>28</a:t>
            </a:fld>
            <a:endParaRPr lang="en-GB" dirty="0"/>
          </a:p>
        </p:txBody>
      </p:sp>
      <p:sp>
        <p:nvSpPr>
          <p:cNvPr id="1963015" name="Rectangle 7"/>
          <p:cNvSpPr>
            <a:spLocks noGrp="1" noChangeArrowheads="1"/>
          </p:cNvSpPr>
          <p:nvPr>
            <p:ph type="body" idx="4294967295"/>
          </p:nvPr>
        </p:nvSpPr>
        <p:spPr>
          <a:xfrm>
            <a:off x="393538" y="2488557"/>
            <a:ext cx="7937661" cy="3917006"/>
          </a:xfrm>
        </p:spPr>
        <p:txBody>
          <a:bodyPr>
            <a:normAutofit/>
          </a:bodyPr>
          <a:lstStyle/>
          <a:p>
            <a:pPr marL="457200" indent="-457200">
              <a:lnSpc>
                <a:spcPct val="110000"/>
              </a:lnSpc>
              <a:buFont typeface="+mj-lt"/>
              <a:buAutoNum type="arabicPeriod" startAt="16"/>
            </a:pPr>
            <a:r>
              <a:rPr lang="en-US" sz="1600" dirty="0"/>
              <a:t>Differentiate between the ABO blood groupings and the Rh blood groupings.</a:t>
            </a:r>
          </a:p>
          <a:p>
            <a:pPr marL="457200" indent="-457200">
              <a:lnSpc>
                <a:spcPct val="110000"/>
              </a:lnSpc>
              <a:buFont typeface="+mj-lt"/>
              <a:buAutoNum type="arabicPeriod" startAt="16"/>
            </a:pPr>
            <a:r>
              <a:rPr lang="en-US" sz="1600" dirty="0" smtClean="0"/>
              <a:t>Describe </a:t>
            </a:r>
            <a:r>
              <a:rPr lang="en-US" sz="1600" dirty="0"/>
              <a:t>the medical </a:t>
            </a:r>
            <a:r>
              <a:rPr lang="en-US" sz="1600" dirty="0" smtClean="0"/>
              <a:t>assistant’s </a:t>
            </a:r>
            <a:r>
              <a:rPr lang="en-US" sz="1600" dirty="0"/>
              <a:t>responsibility for legally preparing a patient for a blood transfusion.</a:t>
            </a:r>
          </a:p>
          <a:p>
            <a:pPr marL="457200" indent="-457200">
              <a:lnSpc>
                <a:spcPct val="110000"/>
              </a:lnSpc>
              <a:buFont typeface="+mj-lt"/>
              <a:buAutoNum type="arabicPeriod" startAt="16"/>
            </a:pPr>
            <a:r>
              <a:rPr lang="en-US" sz="1600" dirty="0" smtClean="0"/>
              <a:t>Do </a:t>
            </a:r>
            <a:r>
              <a:rPr lang="en-US" sz="1600" dirty="0"/>
              <a:t>the following related to </a:t>
            </a:r>
            <a:r>
              <a:rPr lang="en-US" sz="1600" dirty="0" smtClean="0"/>
              <a:t>blood </a:t>
            </a:r>
            <a:r>
              <a:rPr lang="en-US" sz="1600" dirty="0"/>
              <a:t>chemistry testing:</a:t>
            </a:r>
          </a:p>
          <a:p>
            <a:pPr marL="800100" lvl="1" indent="-228600">
              <a:lnSpc>
                <a:spcPct val="110000"/>
              </a:lnSpc>
              <a:buFont typeface="Arial" panose="020B0604020202020204" pitchFamily="34" charset="0"/>
              <a:buChar char="•"/>
            </a:pPr>
            <a:r>
              <a:rPr lang="en-US" dirty="0" smtClean="0"/>
              <a:t>Explain the reasons for testing blood glucose, hemoglobin A</a:t>
            </a:r>
            <a:r>
              <a:rPr lang="en-US" baseline="-25000" dirty="0" smtClean="0"/>
              <a:t>1c</a:t>
            </a:r>
            <a:r>
              <a:rPr lang="en-US" dirty="0" smtClean="0"/>
              <a:t>, cholesterol, liver enzymes, and thyroid hormones.</a:t>
            </a:r>
          </a:p>
          <a:p>
            <a:pPr marL="800100" lvl="1" indent="-228600">
              <a:lnSpc>
                <a:spcPct val="110000"/>
              </a:lnSpc>
              <a:buFont typeface="Arial" panose="020B0604020202020204" pitchFamily="34" charset="0"/>
              <a:buChar char="•"/>
            </a:pPr>
            <a:r>
              <a:rPr lang="en-US" dirty="0" smtClean="0"/>
              <a:t>Obtain a specimen and </a:t>
            </a:r>
            <a:r>
              <a:rPr lang="en-US" dirty="0"/>
              <a:t>perform a blood glucose, hemoglobin </a:t>
            </a:r>
            <a:r>
              <a:rPr lang="en-US" dirty="0" smtClean="0"/>
              <a:t>A</a:t>
            </a:r>
            <a:r>
              <a:rPr lang="en-US" baseline="-25000" dirty="0"/>
              <a:t>1c</a:t>
            </a:r>
            <a:r>
              <a:rPr lang="en-US" dirty="0" smtClean="0"/>
              <a:t>, </a:t>
            </a:r>
            <a:r>
              <a:rPr lang="en-US" dirty="0"/>
              <a:t>and cholesterol test using CLIA-waived test methods approved by the U.S. Food and Drug Administration (FDA</a:t>
            </a:r>
            <a:r>
              <a:rPr lang="en-US" dirty="0" smtClean="0"/>
              <a:t>).</a:t>
            </a:r>
            <a:endParaRPr lang="en-US" dirty="0"/>
          </a:p>
        </p:txBody>
      </p:sp>
      <p:sp>
        <p:nvSpPr>
          <p:cNvPr id="5" name="Rectangle 4"/>
          <p:cNvSpPr/>
          <p:nvPr/>
        </p:nvSpPr>
        <p:spPr>
          <a:xfrm>
            <a:off x="578734" y="679573"/>
            <a:ext cx="7581418" cy="1200329"/>
          </a:xfrm>
          <a:prstGeom prst="rect">
            <a:avLst/>
          </a:prstGeom>
        </p:spPr>
        <p:txBody>
          <a:bodyPr wrap="square">
            <a:spAutoFit/>
          </a:bodyPr>
          <a:lstStyle/>
          <a:p>
            <a:pPr algn="ctr"/>
            <a:r>
              <a:rPr lang="en-US" sz="1800" dirty="0" smtClean="0">
                <a:solidFill>
                  <a:srgbClr val="FF0000"/>
                </a:solidFill>
              </a:rPr>
              <a:t>Learning Objectives</a:t>
            </a:r>
          </a:p>
          <a:p>
            <a:pPr algn="ctr"/>
            <a:r>
              <a:rPr lang="en-US" sz="1800" dirty="0" smtClean="0">
                <a:solidFill>
                  <a:srgbClr val="FF0000"/>
                </a:solidFill>
              </a:rPr>
              <a:t>Lesson 47.2: </a:t>
            </a:r>
            <a:r>
              <a:rPr lang="en-US" sz="1800" dirty="0">
                <a:solidFill>
                  <a:srgbClr val="FF0000"/>
                </a:solidFill>
              </a:rPr>
              <a:t>Differential Cell Count, Immunohematology, Blood Chemistry </a:t>
            </a:r>
            <a:endParaRPr lang="en-US" sz="1800" dirty="0" smtClean="0">
              <a:solidFill>
                <a:srgbClr val="FF0000"/>
              </a:solidFill>
            </a:endParaRPr>
          </a:p>
          <a:p>
            <a:pPr algn="ctr"/>
            <a:r>
              <a:rPr lang="en-US" sz="1800" dirty="0" smtClean="0">
                <a:solidFill>
                  <a:srgbClr val="FF0000"/>
                </a:solidFill>
              </a:rPr>
              <a:t>Testing</a:t>
            </a:r>
            <a:r>
              <a:rPr lang="en-US" sz="1800" dirty="0">
                <a:solidFill>
                  <a:srgbClr val="FF0000"/>
                </a:solidFill>
              </a:rPr>
              <a:t>, </a:t>
            </a:r>
            <a:r>
              <a:rPr lang="en-US" sz="1800" dirty="0" smtClean="0">
                <a:solidFill>
                  <a:srgbClr val="FF0000"/>
                </a:solidFill>
              </a:rPr>
              <a:t>and </a:t>
            </a:r>
            <a:r>
              <a:rPr lang="en-US" sz="1800" dirty="0">
                <a:solidFill>
                  <a:srgbClr val="FF0000"/>
                </a:solidFill>
              </a:rPr>
              <a:t>Chemistry </a:t>
            </a:r>
            <a:r>
              <a:rPr lang="en-US" sz="1800" dirty="0" smtClean="0">
                <a:solidFill>
                  <a:srgbClr val="FF0000"/>
                </a:solidFill>
              </a:rPr>
              <a:t>Panels (Cont.)</a:t>
            </a:r>
            <a:endParaRPr lang="en-US" sz="1800" dirty="0">
              <a:solidFill>
                <a:srgbClr val="FF0000"/>
              </a:solidFill>
            </a:endParaRPr>
          </a:p>
        </p:txBody>
      </p:sp>
    </p:spTree>
    <p:extLst>
      <p:ext uri="{BB962C8B-B14F-4D97-AF65-F5344CB8AC3E}">
        <p14:creationId xmlns:p14="http://schemas.microsoft.com/office/powerpoint/2010/main" val="20016414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1EFB42C-6A15-4A9A-871B-37380EDB6A26}" type="slidenum">
              <a:rPr lang="en-GB" smtClean="0"/>
              <a:pPr>
                <a:defRPr/>
              </a:pPr>
              <a:t>29</a:t>
            </a:fld>
            <a:endParaRPr lang="en-GB" dirty="0"/>
          </a:p>
        </p:txBody>
      </p:sp>
      <p:sp>
        <p:nvSpPr>
          <p:cNvPr id="1963015" name="Rectangle 7"/>
          <p:cNvSpPr>
            <a:spLocks noGrp="1" noChangeArrowheads="1"/>
          </p:cNvSpPr>
          <p:nvPr>
            <p:ph type="body" idx="4294967295"/>
          </p:nvPr>
        </p:nvSpPr>
        <p:spPr>
          <a:xfrm>
            <a:off x="347240" y="2523281"/>
            <a:ext cx="7983959" cy="3882282"/>
          </a:xfrm>
        </p:spPr>
        <p:txBody>
          <a:bodyPr>
            <a:normAutofit/>
          </a:bodyPr>
          <a:lstStyle/>
          <a:p>
            <a:pPr marL="457200" indent="-457200">
              <a:buFont typeface="+mj-lt"/>
              <a:buAutoNum type="arabicPeriod" startAt="19"/>
            </a:pPr>
            <a:r>
              <a:rPr lang="en-US" sz="1600" dirty="0" smtClean="0"/>
              <a:t>Summarize </a:t>
            </a:r>
            <a:r>
              <a:rPr lang="en-US" sz="1600" dirty="0"/>
              <a:t>typical chemistry panels, the reason for performing each panel, and the individual tests performed in these panels.</a:t>
            </a:r>
          </a:p>
          <a:p>
            <a:pPr marL="457200" indent="-457200">
              <a:buFont typeface="+mj-lt"/>
              <a:buAutoNum type="arabicPeriod" startAt="19"/>
            </a:pPr>
            <a:r>
              <a:rPr lang="en-US" sz="1600" dirty="0" smtClean="0"/>
              <a:t>Discuss </a:t>
            </a:r>
            <a:r>
              <a:rPr lang="en-US" sz="1600" dirty="0"/>
              <a:t>patient education </a:t>
            </a:r>
            <a:r>
              <a:rPr lang="en-US" sz="1600" dirty="0" smtClean="0"/>
              <a:t>and professionalism related </a:t>
            </a:r>
            <a:r>
              <a:rPr lang="en-US" sz="1600" dirty="0"/>
              <a:t>to assisting in the analysis of blood.</a:t>
            </a:r>
          </a:p>
          <a:p>
            <a:pPr marL="0" indent="0">
              <a:buNone/>
            </a:pPr>
            <a:endParaRPr lang="en-US" sz="1600" dirty="0"/>
          </a:p>
        </p:txBody>
      </p:sp>
      <p:sp>
        <p:nvSpPr>
          <p:cNvPr id="5" name="Rectangle 4"/>
          <p:cNvSpPr/>
          <p:nvPr/>
        </p:nvSpPr>
        <p:spPr>
          <a:xfrm>
            <a:off x="654898" y="679573"/>
            <a:ext cx="7419372" cy="1200329"/>
          </a:xfrm>
          <a:prstGeom prst="rect">
            <a:avLst/>
          </a:prstGeom>
        </p:spPr>
        <p:txBody>
          <a:bodyPr wrap="square">
            <a:spAutoFit/>
          </a:bodyPr>
          <a:lstStyle/>
          <a:p>
            <a:pPr algn="ctr"/>
            <a:r>
              <a:rPr lang="en-US" sz="1800" dirty="0" smtClean="0">
                <a:solidFill>
                  <a:srgbClr val="FF0000"/>
                </a:solidFill>
              </a:rPr>
              <a:t>Learning Objectives</a:t>
            </a:r>
          </a:p>
          <a:p>
            <a:pPr algn="ctr"/>
            <a:r>
              <a:rPr lang="en-US" sz="1800" dirty="0" smtClean="0">
                <a:solidFill>
                  <a:srgbClr val="FF0000"/>
                </a:solidFill>
              </a:rPr>
              <a:t>Lesson 47.2: </a:t>
            </a:r>
            <a:r>
              <a:rPr lang="en-US" sz="1800" dirty="0">
                <a:solidFill>
                  <a:srgbClr val="FF0000"/>
                </a:solidFill>
              </a:rPr>
              <a:t>Differential Cell Count, Immunohematology, Blood Chemistry </a:t>
            </a:r>
            <a:endParaRPr lang="en-US" sz="1800" dirty="0" smtClean="0">
              <a:solidFill>
                <a:srgbClr val="FF0000"/>
              </a:solidFill>
            </a:endParaRPr>
          </a:p>
          <a:p>
            <a:pPr algn="ctr"/>
            <a:r>
              <a:rPr lang="en-US" sz="1800" dirty="0" smtClean="0">
                <a:solidFill>
                  <a:srgbClr val="FF0000"/>
                </a:solidFill>
              </a:rPr>
              <a:t>Testing</a:t>
            </a:r>
            <a:r>
              <a:rPr lang="en-US" sz="1800" dirty="0">
                <a:solidFill>
                  <a:srgbClr val="FF0000"/>
                </a:solidFill>
              </a:rPr>
              <a:t>, </a:t>
            </a:r>
            <a:r>
              <a:rPr lang="en-US" sz="1800" dirty="0" smtClean="0">
                <a:solidFill>
                  <a:srgbClr val="FF0000"/>
                </a:solidFill>
              </a:rPr>
              <a:t>and </a:t>
            </a:r>
            <a:r>
              <a:rPr lang="en-US" sz="1800" dirty="0">
                <a:solidFill>
                  <a:srgbClr val="FF0000"/>
                </a:solidFill>
              </a:rPr>
              <a:t>Chemistry </a:t>
            </a:r>
            <a:r>
              <a:rPr lang="en-US" sz="1800" dirty="0" smtClean="0">
                <a:solidFill>
                  <a:srgbClr val="FF0000"/>
                </a:solidFill>
              </a:rPr>
              <a:t>Panels (Cont.)</a:t>
            </a:r>
            <a:endParaRPr lang="en-US" sz="1800" dirty="0">
              <a:solidFill>
                <a:srgbClr val="FF0000"/>
              </a:solidFill>
            </a:endParaRPr>
          </a:p>
        </p:txBody>
      </p:sp>
    </p:spTree>
    <p:extLst>
      <p:ext uri="{BB962C8B-B14F-4D97-AF65-F5344CB8AC3E}">
        <p14:creationId xmlns:p14="http://schemas.microsoft.com/office/powerpoint/2010/main" val="1379518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1EFB42C-6A15-4A9A-871B-37380EDB6A26}" type="slidenum">
              <a:rPr lang="en-GB" smtClean="0"/>
              <a:pPr>
                <a:defRPr/>
              </a:pPr>
              <a:t>3</a:t>
            </a:fld>
            <a:endParaRPr lang="en-GB" dirty="0"/>
          </a:p>
        </p:txBody>
      </p:sp>
      <p:sp>
        <p:nvSpPr>
          <p:cNvPr id="1963015" name="Rectangle 7"/>
          <p:cNvSpPr>
            <a:spLocks noGrp="1" noChangeArrowheads="1"/>
          </p:cNvSpPr>
          <p:nvPr>
            <p:ph type="body" idx="4294967295"/>
          </p:nvPr>
        </p:nvSpPr>
        <p:spPr>
          <a:xfrm>
            <a:off x="474562" y="2546429"/>
            <a:ext cx="8206451" cy="3750199"/>
          </a:xfrm>
        </p:spPr>
        <p:txBody>
          <a:bodyPr>
            <a:noAutofit/>
          </a:bodyPr>
          <a:lstStyle/>
          <a:p>
            <a:pPr marL="457200">
              <a:buFont typeface="+mj-lt"/>
              <a:buAutoNum type="arabicPeriod" startAt="7"/>
            </a:pPr>
            <a:r>
              <a:rPr lang="en-US" sz="1600" dirty="0" smtClean="0"/>
              <a:t>Do </a:t>
            </a:r>
            <a:r>
              <a:rPr lang="en-US" sz="1600" dirty="0"/>
              <a:t>the following related to hematology in the POL:</a:t>
            </a:r>
          </a:p>
          <a:p>
            <a:pPr marL="908050" lvl="1" indent="-222250">
              <a:buFont typeface="Arial" panose="020B0604020202020204" pitchFamily="34" charset="0"/>
              <a:buChar char="•"/>
            </a:pPr>
            <a:r>
              <a:rPr lang="en-US" dirty="0"/>
              <a:t>Identify the anticoagulant of choice for hematology testing.</a:t>
            </a:r>
          </a:p>
          <a:p>
            <a:pPr marL="908050" lvl="1" indent="-222250">
              <a:buFont typeface="Arial" panose="020B0604020202020204" pitchFamily="34" charset="0"/>
              <a:buChar char="•"/>
            </a:pPr>
            <a:r>
              <a:rPr lang="en-US" dirty="0"/>
              <a:t>Explain the purpose of the microhematocrit test.</a:t>
            </a:r>
          </a:p>
          <a:p>
            <a:pPr marL="908050" lvl="1" indent="-222250">
              <a:buFont typeface="Arial" panose="020B0604020202020204" pitchFamily="34" charset="0"/>
              <a:buChar char="•"/>
            </a:pPr>
            <a:r>
              <a:rPr lang="en-US" dirty="0" smtClean="0"/>
              <a:t>Perform </a:t>
            </a:r>
            <a:r>
              <a:rPr lang="en-US" dirty="0"/>
              <a:t>routine maintenance of a microhematocrit </a:t>
            </a:r>
            <a:r>
              <a:rPr lang="en-US" dirty="0" smtClean="0"/>
              <a:t>centrifuge.</a:t>
            </a:r>
          </a:p>
          <a:p>
            <a:pPr marL="908050" lvl="1" indent="-222250">
              <a:buFont typeface="Arial" panose="020B0604020202020204" pitchFamily="34" charset="0"/>
              <a:buChar char="•"/>
            </a:pPr>
            <a:r>
              <a:rPr lang="en-US" dirty="0" smtClean="0"/>
              <a:t>Obtain </a:t>
            </a:r>
            <a:r>
              <a:rPr lang="en-US" dirty="0"/>
              <a:t>a specimen and perform a microhematocrit test</a:t>
            </a:r>
            <a:r>
              <a:rPr lang="en-US" dirty="0" smtClean="0"/>
              <a:t>.</a:t>
            </a:r>
          </a:p>
          <a:p>
            <a:pPr marL="457200">
              <a:buFont typeface="+mj-lt"/>
              <a:buAutoNum type="arabicPeriod" startAt="8"/>
            </a:pPr>
            <a:r>
              <a:rPr lang="en-US" sz="1600" dirty="0"/>
              <a:t>Do the following related to hemoglobin:</a:t>
            </a:r>
          </a:p>
          <a:p>
            <a:pPr marL="914400" lvl="1" indent="-228600">
              <a:buFont typeface="Arial" panose="020B0604020202020204" pitchFamily="34" charset="0"/>
              <a:buChar char="•"/>
            </a:pPr>
            <a:r>
              <a:rPr lang="en-US" dirty="0"/>
              <a:t>Explain the role of hemoglobin in the body.</a:t>
            </a:r>
          </a:p>
          <a:p>
            <a:pPr marL="914400" lvl="1" indent="-228600">
              <a:buFont typeface="Arial" panose="020B0604020202020204" pitchFamily="34" charset="0"/>
              <a:buChar char="•"/>
            </a:pPr>
            <a:r>
              <a:rPr lang="en-US" dirty="0"/>
              <a:t>Obtain a specimen and perform a hemoglobin test.</a:t>
            </a:r>
          </a:p>
          <a:p>
            <a:pPr marL="908050" lvl="1" indent="-222250">
              <a:buFont typeface="Arial" panose="020B0604020202020204" pitchFamily="34" charset="0"/>
              <a:buChar char="•"/>
            </a:pPr>
            <a:endParaRPr lang="en-US" dirty="0"/>
          </a:p>
          <a:p>
            <a:pPr marL="908050" lvl="1" indent="-222250">
              <a:buFont typeface="Arial" panose="020B0604020202020204" pitchFamily="34" charset="0"/>
              <a:buChar char="•"/>
            </a:pPr>
            <a:endParaRPr lang="en-US" dirty="0"/>
          </a:p>
          <a:p>
            <a:pPr marL="457200">
              <a:buFont typeface="+mj-lt"/>
              <a:buAutoNum type="arabicPeriod" startAt="6"/>
            </a:pPr>
            <a:endParaRPr lang="en-US" dirty="0"/>
          </a:p>
        </p:txBody>
      </p:sp>
      <p:sp>
        <p:nvSpPr>
          <p:cNvPr id="5" name="Rectangle 4"/>
          <p:cNvSpPr/>
          <p:nvPr/>
        </p:nvSpPr>
        <p:spPr>
          <a:xfrm>
            <a:off x="345954" y="884833"/>
            <a:ext cx="8484242" cy="923330"/>
          </a:xfrm>
          <a:prstGeom prst="rect">
            <a:avLst/>
          </a:prstGeom>
        </p:spPr>
        <p:txBody>
          <a:bodyPr wrap="square">
            <a:spAutoFit/>
          </a:bodyPr>
          <a:lstStyle/>
          <a:p>
            <a:pPr algn="ctr"/>
            <a:r>
              <a:rPr lang="en-US" sz="1800" dirty="0" smtClean="0">
                <a:solidFill>
                  <a:srgbClr val="FF0000"/>
                </a:solidFill>
                <a:latin typeface="Arial Rounded MT Bold" panose="020F0704030504030204" pitchFamily="34" charset="0"/>
              </a:rPr>
              <a:t>Learning Objectives</a:t>
            </a:r>
          </a:p>
          <a:p>
            <a:pPr algn="ctr"/>
            <a:r>
              <a:rPr lang="en-US" sz="1800" dirty="0" smtClean="0">
                <a:solidFill>
                  <a:srgbClr val="FF0000"/>
                </a:solidFill>
                <a:latin typeface="Arial Rounded MT Bold" panose="020F0704030504030204" pitchFamily="34" charset="0"/>
              </a:rPr>
              <a:t>Lesson 47.1: </a:t>
            </a:r>
            <a:r>
              <a:rPr lang="en-US" sz="1800" dirty="0">
                <a:solidFill>
                  <a:srgbClr val="FF0000"/>
                </a:solidFill>
                <a:latin typeface="Arial Rounded MT Bold" panose="020F0704030504030204" pitchFamily="34" charset="0"/>
              </a:rPr>
              <a:t>Types of Blood Cells, Clot Formation, Blood Testing and Complete Blood </a:t>
            </a:r>
            <a:r>
              <a:rPr lang="en-US" sz="1800" dirty="0" smtClean="0">
                <a:solidFill>
                  <a:srgbClr val="FF0000"/>
                </a:solidFill>
                <a:latin typeface="Arial Rounded MT Bold" panose="020F0704030504030204" pitchFamily="34" charset="0"/>
              </a:rPr>
              <a:t>Count (Cont.) </a:t>
            </a:r>
            <a:endParaRPr lang="en-US" sz="1800"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24622575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 Cell Indices </a:t>
            </a:r>
          </a:p>
        </p:txBody>
      </p:sp>
      <p:sp>
        <p:nvSpPr>
          <p:cNvPr id="3" name="Content Placeholder 2"/>
          <p:cNvSpPr>
            <a:spLocks noGrp="1"/>
          </p:cNvSpPr>
          <p:nvPr>
            <p:ph idx="1"/>
          </p:nvPr>
        </p:nvSpPr>
        <p:spPr/>
        <p:txBody>
          <a:bodyPr/>
          <a:lstStyle/>
          <a:p>
            <a:pPr lvl="0"/>
            <a:r>
              <a:rPr lang="en-US" dirty="0"/>
              <a:t>Standard indices can provide information about RBC </a:t>
            </a:r>
            <a:r>
              <a:rPr lang="en-US" dirty="0" smtClean="0"/>
              <a:t>disorders</a:t>
            </a:r>
            <a:endParaRPr lang="en-US" dirty="0"/>
          </a:p>
          <a:p>
            <a:pPr lvl="1"/>
            <a:r>
              <a:rPr lang="en-US" dirty="0" smtClean="0"/>
              <a:t>Mean cell volume (MCV)</a:t>
            </a:r>
          </a:p>
          <a:p>
            <a:pPr lvl="1"/>
            <a:r>
              <a:rPr lang="en-US" dirty="0" smtClean="0"/>
              <a:t>Mean cell hemoglobin (MCH)</a:t>
            </a:r>
          </a:p>
          <a:p>
            <a:pPr lvl="1"/>
            <a:r>
              <a:rPr lang="en-US" dirty="0" smtClean="0"/>
              <a:t>Mean cell ratio of </a:t>
            </a:r>
            <a:r>
              <a:rPr lang="en-US" dirty="0" err="1" smtClean="0"/>
              <a:t>Hgb</a:t>
            </a:r>
            <a:r>
              <a:rPr lang="en-US" dirty="0" smtClean="0"/>
              <a:t> and </a:t>
            </a:r>
            <a:r>
              <a:rPr lang="en-US" dirty="0" err="1" smtClean="0"/>
              <a:t>Hct</a:t>
            </a:r>
            <a:r>
              <a:rPr lang="en-US" dirty="0" smtClean="0"/>
              <a:t> (MCHC)</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30</a:t>
            </a:fld>
            <a:endParaRPr lang="en-GB"/>
          </a:p>
        </p:txBody>
      </p:sp>
    </p:spTree>
    <p:extLst>
      <p:ext uri="{BB962C8B-B14F-4D97-AF65-F5344CB8AC3E}">
        <p14:creationId xmlns:p14="http://schemas.microsoft.com/office/powerpoint/2010/main" val="1940886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Blood Cell Count</a:t>
            </a:r>
            <a:endParaRPr lang="en-US" dirty="0"/>
          </a:p>
        </p:txBody>
      </p:sp>
      <p:sp>
        <p:nvSpPr>
          <p:cNvPr id="3" name="Content Placeholder 2"/>
          <p:cNvSpPr>
            <a:spLocks noGrp="1"/>
          </p:cNvSpPr>
          <p:nvPr>
            <p:ph idx="1"/>
          </p:nvPr>
        </p:nvSpPr>
        <p:spPr>
          <a:xfrm>
            <a:off x="736119" y="2408409"/>
            <a:ext cx="7733805" cy="2765476"/>
          </a:xfrm>
        </p:spPr>
        <p:txBody>
          <a:bodyPr/>
          <a:lstStyle/>
          <a:p>
            <a:pPr lvl="0"/>
            <a:r>
              <a:rPr lang="en-US" dirty="0" smtClean="0"/>
              <a:t>WBC count gives an approximation of the total number of leukocytes in circulating blood</a:t>
            </a:r>
          </a:p>
          <a:p>
            <a:pPr lvl="0"/>
            <a:r>
              <a:rPr lang="en-US" dirty="0" smtClean="0"/>
              <a:t>Performed to help the provider determine whether an infection is present; aids in diagnosis of leukemia</a:t>
            </a:r>
          </a:p>
          <a:p>
            <a:pPr lvl="0"/>
            <a:r>
              <a:rPr lang="en-US" dirty="0" smtClean="0"/>
              <a:t>Increase in number of normal WBCs is called </a:t>
            </a:r>
            <a:r>
              <a:rPr lang="en-US" i="1" dirty="0" smtClean="0"/>
              <a:t>leukocytosis</a:t>
            </a:r>
            <a:endParaRPr lang="en-US" dirty="0" smtClean="0"/>
          </a:p>
          <a:p>
            <a:pPr lvl="0"/>
            <a:r>
              <a:rPr lang="en-US" dirty="0" smtClean="0"/>
              <a:t>Decrease in WBC count is called </a:t>
            </a:r>
            <a:r>
              <a:rPr lang="en-US" i="1" dirty="0" smtClean="0"/>
              <a:t>leukemia</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31</a:t>
            </a:fld>
            <a:endParaRPr lang="en-GB"/>
          </a:p>
        </p:txBody>
      </p:sp>
    </p:spTree>
    <p:extLst>
      <p:ext uri="{BB962C8B-B14F-4D97-AF65-F5344CB8AC3E}">
        <p14:creationId xmlns:p14="http://schemas.microsoft.com/office/powerpoint/2010/main" val="1555344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Cell Count </a:t>
            </a:r>
          </a:p>
        </p:txBody>
      </p:sp>
      <p:sp>
        <p:nvSpPr>
          <p:cNvPr id="3" name="Content Placeholder 2"/>
          <p:cNvSpPr>
            <a:spLocks noGrp="1"/>
          </p:cNvSpPr>
          <p:nvPr>
            <p:ph idx="1"/>
          </p:nvPr>
        </p:nvSpPr>
        <p:spPr/>
        <p:txBody>
          <a:bodyPr/>
          <a:lstStyle/>
          <a:p>
            <a:pPr lvl="0"/>
            <a:r>
              <a:rPr lang="en-US" dirty="0"/>
              <a:t>Purpose of </a:t>
            </a:r>
            <a:r>
              <a:rPr lang="en-US" dirty="0" smtClean="0"/>
              <a:t>“diff” </a:t>
            </a:r>
            <a:r>
              <a:rPr lang="en-US" dirty="0"/>
              <a:t>is to analyze and quantitate types of WBCs found in blood </a:t>
            </a:r>
            <a:r>
              <a:rPr lang="en-US" dirty="0" smtClean="0"/>
              <a:t>sample</a:t>
            </a:r>
            <a:endParaRPr lang="en-US" dirty="0"/>
          </a:p>
          <a:p>
            <a:r>
              <a:rPr lang="en-US" dirty="0"/>
              <a:t>Performed manually using stained blood smear and microscope or automated instrument</a:t>
            </a:r>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32</a:t>
            </a:fld>
            <a:endParaRPr lang="en-GB"/>
          </a:p>
        </p:txBody>
      </p:sp>
    </p:spTree>
    <p:extLst>
      <p:ext uri="{BB962C8B-B14F-4D97-AF65-F5344CB8AC3E}">
        <p14:creationId xmlns:p14="http://schemas.microsoft.com/office/powerpoint/2010/main" val="41554980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 of Blood Smears </a:t>
            </a:r>
            <a:r>
              <a:rPr lang="en-US" dirty="0" smtClean="0"/>
              <a:t/>
            </a:r>
            <a:br>
              <a:rPr lang="en-US" dirty="0" smtClean="0"/>
            </a:br>
            <a:r>
              <a:rPr lang="en-US" dirty="0" smtClean="0"/>
              <a:t>for </a:t>
            </a:r>
            <a:r>
              <a:rPr lang="en-US" dirty="0"/>
              <a:t>the Differential </a:t>
            </a:r>
          </a:p>
        </p:txBody>
      </p:sp>
      <p:sp>
        <p:nvSpPr>
          <p:cNvPr id="3" name="Content Placeholder 2"/>
          <p:cNvSpPr>
            <a:spLocks noGrp="1"/>
          </p:cNvSpPr>
          <p:nvPr>
            <p:ph idx="1"/>
          </p:nvPr>
        </p:nvSpPr>
        <p:spPr/>
        <p:txBody>
          <a:bodyPr/>
          <a:lstStyle/>
          <a:p>
            <a:pPr lvl="0"/>
            <a:r>
              <a:rPr lang="en-US" dirty="0"/>
              <a:t>Blood smear enables examiner to view cellular components of blood in as natural a state as </a:t>
            </a:r>
            <a:r>
              <a:rPr lang="en-US" dirty="0" smtClean="0"/>
              <a:t>possible</a:t>
            </a:r>
            <a:endParaRPr lang="en-US" dirty="0"/>
          </a:p>
          <a:p>
            <a:pPr lvl="0"/>
            <a:r>
              <a:rPr lang="en-US" dirty="0"/>
              <a:t>Spread drop of blood on clean glass slide (coverglass smear, spun smear, wedge smear</a:t>
            </a:r>
            <a:r>
              <a:rPr lang="en-US" dirty="0" smtClean="0"/>
              <a:t>)</a:t>
            </a:r>
            <a:endParaRPr lang="en-US" dirty="0"/>
          </a:p>
          <a:p>
            <a:pPr lvl="0"/>
            <a:r>
              <a:rPr lang="en-US" dirty="0"/>
              <a:t>Allow to dry, propped up, write </a:t>
            </a:r>
            <a:r>
              <a:rPr lang="en-US" dirty="0" smtClean="0"/>
              <a:t>patient’s </a:t>
            </a:r>
            <a:r>
              <a:rPr lang="en-US" dirty="0"/>
              <a:t>name on frosted </a:t>
            </a:r>
            <a:r>
              <a:rPr lang="en-US" dirty="0" smtClean="0"/>
              <a:t>end </a:t>
            </a:r>
            <a:endParaRPr lang="en-US" dirty="0"/>
          </a:p>
          <a:p>
            <a:pPr lvl="0"/>
            <a:r>
              <a:rPr lang="en-US" dirty="0"/>
              <a:t>Slide is fixed in methanol to preserve </a:t>
            </a:r>
            <a:r>
              <a:rPr lang="en-US" dirty="0" smtClean="0"/>
              <a:t>it</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33</a:t>
            </a:fld>
            <a:endParaRPr lang="en-GB"/>
          </a:p>
        </p:txBody>
      </p:sp>
    </p:spTree>
    <p:extLst>
      <p:ext uri="{BB962C8B-B14F-4D97-AF65-F5344CB8AC3E}">
        <p14:creationId xmlns:p14="http://schemas.microsoft.com/office/powerpoint/2010/main" val="751963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Wedge Smear </a:t>
            </a:r>
          </a:p>
        </p:txBody>
      </p:sp>
      <p:sp>
        <p:nvSpPr>
          <p:cNvPr id="6" name="Slide Number Placeholder 5"/>
          <p:cNvSpPr>
            <a:spLocks noGrp="1"/>
          </p:cNvSpPr>
          <p:nvPr>
            <p:ph type="sldNum" sz="quarter" idx="12"/>
          </p:nvPr>
        </p:nvSpPr>
        <p:spPr/>
        <p:txBody>
          <a:bodyPr/>
          <a:lstStyle/>
          <a:p>
            <a:pPr>
              <a:defRPr/>
            </a:pPr>
            <a:r>
              <a:rPr lang="en-GB" smtClean="0"/>
              <a:t> </a:t>
            </a:r>
            <a:fld id="{E234264E-8860-42A2-83C5-41782AA54ED9}" type="slidenum">
              <a:rPr lang="en-GB" smtClean="0"/>
              <a:pPr>
                <a:defRPr/>
              </a:pPr>
              <a:t>34</a:t>
            </a:fld>
            <a:endParaRPr lang="en-GB"/>
          </a:p>
        </p:txBody>
      </p:sp>
      <p:pic>
        <p:nvPicPr>
          <p:cNvPr id="4" name="Snagit_PPTD152" descr="Figure 47-9: Right, Appearance of a properly prepared wedge smear. Left, Serpentine (winding) pattern used to count cells.&#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359" y="2408475"/>
            <a:ext cx="7754565" cy="3915545"/>
          </a:xfrm>
          <a:prstGeom prst="rect">
            <a:avLst/>
          </a:prstGeom>
        </p:spPr>
      </p:pic>
    </p:spTree>
    <p:extLst>
      <p:ext uri="{BB962C8B-B14F-4D97-AF65-F5344CB8AC3E}">
        <p14:creationId xmlns:p14="http://schemas.microsoft.com/office/powerpoint/2010/main" val="30784259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Staining of Blood Smears </a:t>
            </a:r>
          </a:p>
        </p:txBody>
      </p:sp>
      <p:sp>
        <p:nvSpPr>
          <p:cNvPr id="3" name="Content Placeholder 2"/>
          <p:cNvSpPr>
            <a:spLocks noGrp="1"/>
          </p:cNvSpPr>
          <p:nvPr>
            <p:ph idx="1"/>
          </p:nvPr>
        </p:nvSpPr>
        <p:spPr/>
        <p:txBody>
          <a:bodyPr/>
          <a:lstStyle/>
          <a:p>
            <a:pPr lvl="0"/>
            <a:r>
              <a:rPr lang="en-US" dirty="0"/>
              <a:t>Polychromatic stains contain dyes that stain various cell parts different </a:t>
            </a:r>
            <a:r>
              <a:rPr lang="en-US" dirty="0" smtClean="0"/>
              <a:t>colors</a:t>
            </a:r>
            <a:endParaRPr lang="en-US" dirty="0"/>
          </a:p>
          <a:p>
            <a:pPr lvl="0"/>
            <a:r>
              <a:rPr lang="en-US" dirty="0"/>
              <a:t>Stains usually contain methylene blue, a blue stain, and eosin, a red-orange </a:t>
            </a:r>
            <a:r>
              <a:rPr lang="en-US" dirty="0" smtClean="0"/>
              <a:t>stain</a:t>
            </a:r>
            <a:endParaRPr lang="en-US" dirty="0"/>
          </a:p>
          <a:p>
            <a:pPr lvl="0"/>
            <a:r>
              <a:rPr lang="en-US" dirty="0"/>
              <a:t>Most commonly used differential blood stain is </a:t>
            </a:r>
            <a:r>
              <a:rPr lang="en-US" dirty="0" smtClean="0"/>
              <a:t>Wright’s stain</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35</a:t>
            </a:fld>
            <a:endParaRPr lang="en-GB"/>
          </a:p>
        </p:txBody>
      </p:sp>
    </p:spTree>
    <p:extLst>
      <p:ext uri="{BB962C8B-B14F-4D97-AF65-F5344CB8AC3E}">
        <p14:creationId xmlns:p14="http://schemas.microsoft.com/office/powerpoint/2010/main" val="1027813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Identification of Normal Blood Cells </a:t>
            </a:r>
          </a:p>
        </p:txBody>
      </p:sp>
      <p:sp>
        <p:nvSpPr>
          <p:cNvPr id="3" name="Content Placeholder 2"/>
          <p:cNvSpPr>
            <a:spLocks noGrp="1"/>
          </p:cNvSpPr>
          <p:nvPr>
            <p:ph idx="1"/>
          </p:nvPr>
        </p:nvSpPr>
        <p:spPr/>
        <p:txBody>
          <a:bodyPr/>
          <a:lstStyle/>
          <a:p>
            <a:pPr lvl="0"/>
            <a:r>
              <a:rPr lang="en-US" dirty="0"/>
              <a:t>Observation of cells can provide more information than cell counts </a:t>
            </a:r>
            <a:r>
              <a:rPr lang="en-US" dirty="0" smtClean="0"/>
              <a:t>alone</a:t>
            </a:r>
            <a:endParaRPr lang="en-US" dirty="0"/>
          </a:p>
          <a:p>
            <a:pPr lvl="1"/>
            <a:r>
              <a:rPr lang="en-US" dirty="0"/>
              <a:t>Cell size, nuclear appearance, cytoplasmic characteristics</a:t>
            </a:r>
          </a:p>
          <a:p>
            <a:pPr lvl="0"/>
            <a:r>
              <a:rPr lang="en-US" dirty="0"/>
              <a:t>Examined with the oil immersion objective of </a:t>
            </a:r>
            <a:r>
              <a:rPr lang="en-US" dirty="0" smtClean="0"/>
              <a:t>microscope</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36</a:t>
            </a:fld>
            <a:endParaRPr lang="en-GB"/>
          </a:p>
        </p:txBody>
      </p:sp>
    </p:spTree>
    <p:extLst>
      <p:ext uri="{BB962C8B-B14F-4D97-AF65-F5344CB8AC3E}">
        <p14:creationId xmlns:p14="http://schemas.microsoft.com/office/powerpoint/2010/main" val="29340334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 Blood Cell Morphology </a:t>
            </a:r>
          </a:p>
        </p:txBody>
      </p:sp>
      <p:sp>
        <p:nvSpPr>
          <p:cNvPr id="6" name="Slide Number Placeholder 5"/>
          <p:cNvSpPr>
            <a:spLocks noGrp="1"/>
          </p:cNvSpPr>
          <p:nvPr>
            <p:ph type="sldNum" sz="quarter" idx="12"/>
          </p:nvPr>
        </p:nvSpPr>
        <p:spPr/>
        <p:txBody>
          <a:bodyPr/>
          <a:lstStyle/>
          <a:p>
            <a:pPr>
              <a:defRPr/>
            </a:pPr>
            <a:r>
              <a:rPr lang="en-GB" smtClean="0"/>
              <a:t> </a:t>
            </a:r>
            <a:fld id="{E234264E-8860-42A2-83C5-41782AA54ED9}" type="slidenum">
              <a:rPr lang="en-GB" smtClean="0"/>
              <a:pPr>
                <a:defRPr/>
              </a:pPr>
              <a:t>37</a:t>
            </a:fld>
            <a:endParaRPr lang="en-GB"/>
          </a:p>
        </p:txBody>
      </p:sp>
      <p:pic>
        <p:nvPicPr>
          <p:cNvPr id="4" name="Snagit_PPT65E4" descr="Figure 47-10 shows red blood cell morphology.&#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859" y="2579246"/>
            <a:ext cx="6821411" cy="3360301"/>
          </a:xfrm>
          <a:prstGeom prst="rect">
            <a:avLst/>
          </a:prstGeom>
        </p:spPr>
      </p:pic>
    </p:spTree>
    <p:extLst>
      <p:ext uri="{BB962C8B-B14F-4D97-AF65-F5344CB8AC3E}">
        <p14:creationId xmlns:p14="http://schemas.microsoft.com/office/powerpoint/2010/main" val="10780417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Leukocytes</a:t>
            </a:r>
          </a:p>
        </p:txBody>
      </p:sp>
      <p:sp>
        <p:nvSpPr>
          <p:cNvPr id="3" name="Content Placeholder 2"/>
          <p:cNvSpPr>
            <a:spLocks noGrp="1"/>
          </p:cNvSpPr>
          <p:nvPr>
            <p:ph idx="1"/>
          </p:nvPr>
        </p:nvSpPr>
        <p:spPr/>
        <p:txBody>
          <a:bodyPr>
            <a:normAutofit lnSpcReduction="10000"/>
          </a:bodyPr>
          <a:lstStyle/>
          <a:p>
            <a:pPr lvl="0">
              <a:lnSpc>
                <a:spcPct val="110000"/>
              </a:lnSpc>
            </a:pPr>
            <a:r>
              <a:rPr lang="en-US" dirty="0" smtClean="0"/>
              <a:t>Neutrophils: Nucleus </a:t>
            </a:r>
            <a:r>
              <a:rPr lang="en-US" dirty="0"/>
              <a:t>stains purple, </a:t>
            </a:r>
            <a:r>
              <a:rPr lang="en-US" dirty="0" smtClean="0"/>
              <a:t>nucleus has </a:t>
            </a:r>
            <a:r>
              <a:rPr lang="en-US" dirty="0"/>
              <a:t>2 to 5 lobes connecting into a </a:t>
            </a:r>
            <a:r>
              <a:rPr lang="en-US" dirty="0" smtClean="0"/>
              <a:t>“C” </a:t>
            </a:r>
            <a:r>
              <a:rPr lang="en-US" dirty="0"/>
              <a:t>shape</a:t>
            </a:r>
          </a:p>
          <a:p>
            <a:pPr lvl="0">
              <a:lnSpc>
                <a:spcPct val="110000"/>
              </a:lnSpc>
            </a:pPr>
            <a:r>
              <a:rPr lang="en-US" dirty="0" smtClean="0"/>
              <a:t>Eosinophils: Nucleus </a:t>
            </a:r>
            <a:r>
              <a:rPr lang="en-US" dirty="0"/>
              <a:t>stains red to red orange with coarse nucleus structure</a:t>
            </a:r>
          </a:p>
          <a:p>
            <a:pPr lvl="0">
              <a:lnSpc>
                <a:spcPct val="110000"/>
              </a:lnSpc>
            </a:pPr>
            <a:r>
              <a:rPr lang="en-US" dirty="0" smtClean="0"/>
              <a:t>Basophils: Nucleus </a:t>
            </a:r>
            <a:r>
              <a:rPr lang="en-US" dirty="0"/>
              <a:t>is obscured by large, coarse blue-black granules</a:t>
            </a:r>
          </a:p>
          <a:p>
            <a:pPr lvl="0">
              <a:lnSpc>
                <a:spcPct val="110000"/>
              </a:lnSpc>
            </a:pPr>
            <a:r>
              <a:rPr lang="en-US" dirty="0"/>
              <a:t>Lymphocytes: </a:t>
            </a:r>
            <a:r>
              <a:rPr lang="en-US" dirty="0" smtClean="0"/>
              <a:t>Clumped</a:t>
            </a:r>
            <a:r>
              <a:rPr lang="en-US" dirty="0"/>
              <a:t>, purple nucleus with little cytoplasm</a:t>
            </a:r>
          </a:p>
          <a:p>
            <a:pPr lvl="0">
              <a:lnSpc>
                <a:spcPct val="110000"/>
              </a:lnSpc>
            </a:pPr>
            <a:r>
              <a:rPr lang="en-US" dirty="0"/>
              <a:t>Monocytes: </a:t>
            </a:r>
            <a:r>
              <a:rPr lang="en-US" dirty="0" smtClean="0"/>
              <a:t>Purple</a:t>
            </a:r>
            <a:r>
              <a:rPr lang="en-US" dirty="0"/>
              <a:t>, brainlike convolutions on nucleus, gray to blue-gray </a:t>
            </a:r>
            <a:r>
              <a:rPr lang="en-US" dirty="0" smtClean="0"/>
              <a:t>cytoplasm</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38</a:t>
            </a:fld>
            <a:endParaRPr lang="en-GB"/>
          </a:p>
        </p:txBody>
      </p:sp>
    </p:spTree>
    <p:extLst>
      <p:ext uri="{BB962C8B-B14F-4D97-AF65-F5344CB8AC3E}">
        <p14:creationId xmlns:p14="http://schemas.microsoft.com/office/powerpoint/2010/main" val="34822764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Examination</a:t>
            </a:r>
          </a:p>
        </p:txBody>
      </p:sp>
      <p:sp>
        <p:nvSpPr>
          <p:cNvPr id="3" name="Content Placeholder 2"/>
          <p:cNvSpPr>
            <a:spLocks noGrp="1"/>
          </p:cNvSpPr>
          <p:nvPr>
            <p:ph idx="1"/>
          </p:nvPr>
        </p:nvSpPr>
        <p:spPr/>
        <p:txBody>
          <a:bodyPr/>
          <a:lstStyle/>
          <a:p>
            <a:pPr lvl="0"/>
            <a:r>
              <a:rPr lang="en-US" dirty="0"/>
              <a:t>Specific area of a stained smear examined microscopically when the differential count is done</a:t>
            </a:r>
          </a:p>
          <a:p>
            <a:pPr lvl="0"/>
            <a:r>
              <a:rPr lang="en-US" dirty="0"/>
              <a:t>Must be where RBCs are touching, but not clumped </a:t>
            </a:r>
          </a:p>
          <a:p>
            <a:pPr lvl="0"/>
            <a:r>
              <a:rPr lang="en-US" dirty="0"/>
              <a:t>Focus on one area, count and classify 100 consecutive WBCs while moving in a specific winding pattern through smear (to avoid double-counting</a:t>
            </a:r>
            <a:r>
              <a:rPr lang="en-US" dirty="0" smtClean="0"/>
              <a:t>)</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39</a:t>
            </a:fld>
            <a:endParaRPr lang="en-GB"/>
          </a:p>
        </p:txBody>
      </p:sp>
    </p:spTree>
    <p:extLst>
      <p:ext uri="{BB962C8B-B14F-4D97-AF65-F5344CB8AC3E}">
        <p14:creationId xmlns:p14="http://schemas.microsoft.com/office/powerpoint/2010/main" val="386586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1EFB42C-6A15-4A9A-871B-37380EDB6A26}" type="slidenum">
              <a:rPr lang="en-GB" smtClean="0"/>
              <a:pPr>
                <a:defRPr/>
              </a:pPr>
              <a:t>4</a:t>
            </a:fld>
            <a:endParaRPr lang="en-GB" dirty="0"/>
          </a:p>
        </p:txBody>
      </p:sp>
      <p:sp>
        <p:nvSpPr>
          <p:cNvPr id="1963015" name="Rectangle 7"/>
          <p:cNvSpPr>
            <a:spLocks noGrp="1" noChangeArrowheads="1"/>
          </p:cNvSpPr>
          <p:nvPr>
            <p:ph type="body" idx="4294967295"/>
          </p:nvPr>
        </p:nvSpPr>
        <p:spPr>
          <a:xfrm>
            <a:off x="375040" y="2605610"/>
            <a:ext cx="8094884" cy="3817796"/>
          </a:xfrm>
        </p:spPr>
        <p:txBody>
          <a:bodyPr>
            <a:normAutofit/>
          </a:bodyPr>
          <a:lstStyle/>
          <a:p>
            <a:pPr marL="457200">
              <a:lnSpc>
                <a:spcPct val="110000"/>
              </a:lnSpc>
              <a:buFont typeface="+mj-lt"/>
              <a:buAutoNum type="arabicPeriod" startAt="9"/>
            </a:pPr>
            <a:r>
              <a:rPr lang="en-US" sz="1600" dirty="0" smtClean="0"/>
              <a:t>Do </a:t>
            </a:r>
            <a:r>
              <a:rPr lang="en-US" sz="1600" dirty="0"/>
              <a:t>the following related to erythrocyte sedimentation rate:</a:t>
            </a:r>
          </a:p>
          <a:p>
            <a:pPr marL="914400" lvl="1" indent="-228600">
              <a:lnSpc>
                <a:spcPct val="110000"/>
              </a:lnSpc>
              <a:buFont typeface="Arial" panose="020B0604020202020204" pitchFamily="34" charset="0"/>
              <a:buChar char="•"/>
            </a:pPr>
            <a:r>
              <a:rPr lang="en-US" dirty="0"/>
              <a:t>Cite the reasons for performing an erythrocyte sedimentation rate </a:t>
            </a:r>
            <a:r>
              <a:rPr lang="en-US" dirty="0" smtClean="0"/>
              <a:t>(ESR) test</a:t>
            </a:r>
            <a:r>
              <a:rPr lang="en-US" dirty="0"/>
              <a:t>.</a:t>
            </a:r>
          </a:p>
          <a:p>
            <a:pPr marL="914400" lvl="1" indent="-228600">
              <a:lnSpc>
                <a:spcPct val="110000"/>
              </a:lnSpc>
              <a:buFont typeface="Arial" panose="020B0604020202020204" pitchFamily="34" charset="0"/>
              <a:buChar char="•"/>
            </a:pPr>
            <a:r>
              <a:rPr lang="en-US" dirty="0"/>
              <a:t>Describe the sources of error for the erythrocyte sedimentation rate </a:t>
            </a:r>
            <a:r>
              <a:rPr lang="en-US" dirty="0" smtClean="0"/>
              <a:t>(ESR) test</a:t>
            </a:r>
            <a:r>
              <a:rPr lang="en-US" dirty="0"/>
              <a:t>.</a:t>
            </a:r>
          </a:p>
          <a:p>
            <a:pPr marL="914400" lvl="1" indent="-228600">
              <a:lnSpc>
                <a:spcPct val="110000"/>
              </a:lnSpc>
              <a:buFont typeface="Arial" panose="020B0604020202020204" pitchFamily="34" charset="0"/>
              <a:buChar char="•"/>
            </a:pPr>
            <a:r>
              <a:rPr lang="en-US" dirty="0" smtClean="0"/>
              <a:t>Perform an </a:t>
            </a:r>
            <a:r>
              <a:rPr lang="en-US" dirty="0"/>
              <a:t>erythrocyte sedimentation </a:t>
            </a:r>
            <a:r>
              <a:rPr lang="en-US" dirty="0" smtClean="0"/>
              <a:t>rate (ESR) test using </a:t>
            </a:r>
            <a:r>
              <a:rPr lang="en-US" dirty="0"/>
              <a:t>a modified Westergren method</a:t>
            </a:r>
            <a:r>
              <a:rPr lang="en-US" dirty="0" smtClean="0"/>
              <a:t>.</a:t>
            </a:r>
            <a:endParaRPr lang="en-US" dirty="0"/>
          </a:p>
        </p:txBody>
      </p:sp>
      <p:sp>
        <p:nvSpPr>
          <p:cNvPr id="5" name="Rectangle 4"/>
          <p:cNvSpPr/>
          <p:nvPr/>
        </p:nvSpPr>
        <p:spPr>
          <a:xfrm>
            <a:off x="532436" y="884833"/>
            <a:ext cx="8171728" cy="923330"/>
          </a:xfrm>
          <a:prstGeom prst="rect">
            <a:avLst/>
          </a:prstGeom>
        </p:spPr>
        <p:txBody>
          <a:bodyPr wrap="square">
            <a:spAutoFit/>
          </a:bodyPr>
          <a:lstStyle/>
          <a:p>
            <a:pPr algn="ctr"/>
            <a:r>
              <a:rPr lang="en-US" sz="1800" dirty="0" smtClean="0">
                <a:solidFill>
                  <a:srgbClr val="FF0000"/>
                </a:solidFill>
              </a:rPr>
              <a:t>Learning Objectives</a:t>
            </a:r>
          </a:p>
          <a:p>
            <a:pPr algn="ctr"/>
            <a:r>
              <a:rPr lang="en-US" sz="1800" dirty="0" smtClean="0">
                <a:solidFill>
                  <a:srgbClr val="FF0000"/>
                </a:solidFill>
              </a:rPr>
              <a:t>Lesson 47.1: </a:t>
            </a:r>
            <a:r>
              <a:rPr lang="en-US" sz="1800" dirty="0">
                <a:solidFill>
                  <a:srgbClr val="FF0000"/>
                </a:solidFill>
              </a:rPr>
              <a:t>Types of Blood Cells, Clot Formation, Blood Testing and Complete Blood </a:t>
            </a:r>
            <a:r>
              <a:rPr lang="en-US" sz="1800" dirty="0" smtClean="0">
                <a:solidFill>
                  <a:srgbClr val="FF0000"/>
                </a:solidFill>
              </a:rPr>
              <a:t>Count (Cont.) </a:t>
            </a:r>
            <a:endParaRPr lang="en-US" sz="1800" dirty="0">
              <a:solidFill>
                <a:srgbClr val="FF0000"/>
              </a:solidFill>
            </a:endParaRPr>
          </a:p>
        </p:txBody>
      </p:sp>
    </p:spTree>
    <p:extLst>
      <p:ext uri="{BB962C8B-B14F-4D97-AF65-F5344CB8AC3E}">
        <p14:creationId xmlns:p14="http://schemas.microsoft.com/office/powerpoint/2010/main" val="2518495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 Blood Cell Morphology </a:t>
            </a:r>
          </a:p>
        </p:txBody>
      </p:sp>
      <p:sp>
        <p:nvSpPr>
          <p:cNvPr id="3" name="Content Placeholder 2"/>
          <p:cNvSpPr>
            <a:spLocks noGrp="1"/>
          </p:cNvSpPr>
          <p:nvPr>
            <p:ph idx="1"/>
          </p:nvPr>
        </p:nvSpPr>
        <p:spPr/>
        <p:txBody>
          <a:bodyPr/>
          <a:lstStyle/>
          <a:p>
            <a:pPr lvl="0"/>
            <a:r>
              <a:rPr lang="en-US" dirty="0"/>
              <a:t>After the differential cell count is done, RBCs are observed and </a:t>
            </a:r>
            <a:r>
              <a:rPr lang="en-US" dirty="0" smtClean="0"/>
              <a:t>evaluated</a:t>
            </a:r>
            <a:endParaRPr lang="en-US" dirty="0"/>
          </a:p>
          <a:p>
            <a:pPr lvl="1"/>
            <a:r>
              <a:rPr lang="en-US" dirty="0"/>
              <a:t>Size</a:t>
            </a:r>
          </a:p>
          <a:p>
            <a:pPr lvl="1"/>
            <a:r>
              <a:rPr lang="en-US" dirty="0"/>
              <a:t>Shape</a:t>
            </a:r>
          </a:p>
          <a:p>
            <a:pPr lvl="1"/>
            <a:r>
              <a:rPr lang="en-US" dirty="0" smtClean="0"/>
              <a:t>Content</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40</a:t>
            </a:fld>
            <a:endParaRPr lang="en-GB"/>
          </a:p>
        </p:txBody>
      </p:sp>
    </p:spTree>
    <p:extLst>
      <p:ext uri="{BB962C8B-B14F-4D97-AF65-F5344CB8AC3E}">
        <p14:creationId xmlns:p14="http://schemas.microsoft.com/office/powerpoint/2010/main" val="12438343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Abnormal Erythrocytes</a:t>
            </a:r>
          </a:p>
        </p:txBody>
      </p:sp>
      <p:pic>
        <p:nvPicPr>
          <p:cNvPr id="4" name="Snagit_PPT1F15" descr="Figure 47-13 shows abnormal erythrocytes.&#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26048" y="2489199"/>
            <a:ext cx="2830742" cy="3932353"/>
          </a:xfrm>
        </p:spPr>
      </p:pic>
      <p:sp>
        <p:nvSpPr>
          <p:cNvPr id="6" name="Slide Number Placeholder 5"/>
          <p:cNvSpPr>
            <a:spLocks noGrp="1"/>
          </p:cNvSpPr>
          <p:nvPr>
            <p:ph type="sldNum" sz="quarter" idx="12"/>
          </p:nvPr>
        </p:nvSpPr>
        <p:spPr/>
        <p:txBody>
          <a:bodyPr/>
          <a:lstStyle/>
          <a:p>
            <a:pPr>
              <a:defRPr/>
            </a:pPr>
            <a:r>
              <a:rPr lang="en-GB" smtClean="0"/>
              <a:t> </a:t>
            </a:r>
            <a:fld id="{E234264E-8860-42A2-83C5-41782AA54ED9}" type="slidenum">
              <a:rPr lang="en-GB" smtClean="0"/>
              <a:pPr>
                <a:defRPr/>
              </a:pPr>
              <a:t>41</a:t>
            </a:fld>
            <a:endParaRPr lang="en-GB"/>
          </a:p>
        </p:txBody>
      </p:sp>
    </p:spTree>
    <p:extLst>
      <p:ext uri="{BB962C8B-B14F-4D97-AF65-F5344CB8AC3E}">
        <p14:creationId xmlns:p14="http://schemas.microsoft.com/office/powerpoint/2010/main" val="8574941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Platelet Analysis </a:t>
            </a:r>
          </a:p>
        </p:txBody>
      </p:sp>
      <p:sp>
        <p:nvSpPr>
          <p:cNvPr id="3" name="Content Placeholder 2"/>
          <p:cNvSpPr>
            <a:spLocks noGrp="1"/>
          </p:cNvSpPr>
          <p:nvPr>
            <p:ph idx="1"/>
          </p:nvPr>
        </p:nvSpPr>
        <p:spPr/>
        <p:txBody>
          <a:bodyPr/>
          <a:lstStyle/>
          <a:p>
            <a:pPr lvl="0"/>
            <a:r>
              <a:rPr lang="en-US" dirty="0"/>
              <a:t>Morphology of platelets is observed for any </a:t>
            </a:r>
            <a:r>
              <a:rPr lang="en-US" dirty="0" smtClean="0"/>
              <a:t>abnormalities</a:t>
            </a:r>
            <a:endParaRPr lang="en-US" dirty="0"/>
          </a:p>
          <a:p>
            <a:pPr lvl="0"/>
            <a:r>
              <a:rPr lang="en-US" dirty="0"/>
              <a:t>Small and irregularly shaped, may vary in size</a:t>
            </a:r>
          </a:p>
          <a:p>
            <a:pPr lvl="0"/>
            <a:r>
              <a:rPr lang="en-US" dirty="0"/>
              <a:t>Increase in platelets is </a:t>
            </a:r>
            <a:r>
              <a:rPr lang="en-US" dirty="0" smtClean="0"/>
              <a:t>called </a:t>
            </a:r>
            <a:r>
              <a:rPr lang="en-US" i="1" dirty="0" smtClean="0"/>
              <a:t>thrombocytosis</a:t>
            </a:r>
            <a:r>
              <a:rPr lang="en-US" dirty="0"/>
              <a:t>; decrease </a:t>
            </a:r>
            <a:r>
              <a:rPr lang="en-US" dirty="0" smtClean="0"/>
              <a:t>is called </a:t>
            </a:r>
            <a:r>
              <a:rPr lang="en-US" i="1" dirty="0" smtClean="0"/>
              <a:t>thrombocytopenia</a:t>
            </a:r>
            <a:endParaRPr lang="en-US" dirty="0"/>
          </a:p>
          <a:p>
            <a:r>
              <a:rPr lang="en-US" dirty="0"/>
              <a:t>Excessive clumping is </a:t>
            </a:r>
            <a:r>
              <a:rPr lang="en-US" dirty="0" smtClean="0"/>
              <a:t>reported</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42</a:t>
            </a:fld>
            <a:endParaRPr lang="en-GB"/>
          </a:p>
        </p:txBody>
      </p:sp>
    </p:spTree>
    <p:extLst>
      <p:ext uri="{BB962C8B-B14F-4D97-AF65-F5344CB8AC3E}">
        <p14:creationId xmlns:p14="http://schemas.microsoft.com/office/powerpoint/2010/main" val="24096837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Immunohematology</a:t>
            </a:r>
          </a:p>
        </p:txBody>
      </p:sp>
      <p:sp>
        <p:nvSpPr>
          <p:cNvPr id="3" name="Content Placeholder 2"/>
          <p:cNvSpPr>
            <a:spLocks noGrp="1"/>
          </p:cNvSpPr>
          <p:nvPr>
            <p:ph idx="1"/>
          </p:nvPr>
        </p:nvSpPr>
        <p:spPr/>
        <p:txBody>
          <a:bodyPr/>
          <a:lstStyle/>
          <a:p>
            <a:pPr lvl="0"/>
            <a:r>
              <a:rPr lang="en-US" dirty="0"/>
              <a:t>Formerly called the blood bank, responsible for blood typing</a:t>
            </a:r>
          </a:p>
          <a:p>
            <a:pPr lvl="0"/>
            <a:r>
              <a:rPr lang="en-US" dirty="0"/>
              <a:t>Compatibility testing performed to prevent transfusion reactions and identify potential Rh-incompatibility problems in expectant </a:t>
            </a:r>
            <a:r>
              <a:rPr lang="en-US" dirty="0" smtClean="0"/>
              <a:t>mothers</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43</a:t>
            </a:fld>
            <a:endParaRPr lang="en-GB"/>
          </a:p>
        </p:txBody>
      </p:sp>
    </p:spTree>
    <p:extLst>
      <p:ext uri="{BB962C8B-B14F-4D97-AF65-F5344CB8AC3E}">
        <p14:creationId xmlns:p14="http://schemas.microsoft.com/office/powerpoint/2010/main" val="28943141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Grouping </a:t>
            </a:r>
          </a:p>
        </p:txBody>
      </p:sp>
      <p:sp>
        <p:nvSpPr>
          <p:cNvPr id="3" name="Content Placeholder 2"/>
          <p:cNvSpPr>
            <a:spLocks noGrp="1"/>
          </p:cNvSpPr>
          <p:nvPr>
            <p:ph idx="1"/>
          </p:nvPr>
        </p:nvSpPr>
        <p:spPr/>
        <p:txBody>
          <a:bodyPr/>
          <a:lstStyle/>
          <a:p>
            <a:pPr lvl="0"/>
            <a:r>
              <a:rPr lang="en-US" dirty="0"/>
              <a:t>Two major blood antigen systems are ABO (or Landsteiner) system and Rh </a:t>
            </a:r>
            <a:r>
              <a:rPr lang="en-US" dirty="0" smtClean="0"/>
              <a:t>system</a:t>
            </a:r>
            <a:endParaRPr lang="en-US" dirty="0"/>
          </a:p>
          <a:p>
            <a:pPr lvl="1"/>
            <a:r>
              <a:rPr lang="en-US" dirty="0"/>
              <a:t>A, B, O, and AB</a:t>
            </a:r>
          </a:p>
          <a:p>
            <a:pPr lvl="1"/>
            <a:r>
              <a:rPr lang="en-US" dirty="0"/>
              <a:t>Either Rh positive or Rh </a:t>
            </a:r>
            <a:r>
              <a:rPr lang="en-US" dirty="0" smtClean="0"/>
              <a:t>negative</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44</a:t>
            </a:fld>
            <a:endParaRPr lang="en-GB"/>
          </a:p>
        </p:txBody>
      </p:sp>
    </p:spTree>
    <p:extLst>
      <p:ext uri="{BB962C8B-B14F-4D97-AF65-F5344CB8AC3E}">
        <p14:creationId xmlns:p14="http://schemas.microsoft.com/office/powerpoint/2010/main" val="19388517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Grouping </a:t>
            </a:r>
            <a:r>
              <a:rPr lang="en-US" dirty="0" smtClean="0"/>
              <a:t>(Cont.)</a:t>
            </a:r>
            <a:endParaRPr lang="en-US" dirty="0"/>
          </a:p>
        </p:txBody>
      </p:sp>
      <p:pic>
        <p:nvPicPr>
          <p:cNvPr id="7" name="Snagit_PPTF20" descr="TABLE 47-6    Blood Type Distribution &#10;in the United States&#10;&#10;&#10;&#10;TYPE  CAUCASIAN AFRICAN-AMERICAN   HISPANIC  ASIAN&#10;O+         37%                     47%                    53%            39% O−          8%                        4%                      4%             1% A+          33%                     24%                    29%            27% A−          7%                      2%                      2%               0.5% B+           9%                    18%                      9%              25% B−           2%                      1%                     1%               0.4% AB+         3%                       4%                    2%                  7% AB−         1%                      0.3%                  0.2%          0.1%&#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6363" y="2141591"/>
            <a:ext cx="4492403" cy="3907456"/>
          </a:xfrm>
        </p:spPr>
      </p:pic>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45</a:t>
            </a:fld>
            <a:endParaRPr lang="en-GB"/>
          </a:p>
        </p:txBody>
      </p:sp>
      <p:sp>
        <p:nvSpPr>
          <p:cNvPr id="8" name="Rectangle 7"/>
          <p:cNvSpPr/>
          <p:nvPr/>
        </p:nvSpPr>
        <p:spPr>
          <a:xfrm>
            <a:off x="2046766" y="6315264"/>
            <a:ext cx="4572000" cy="338554"/>
          </a:xfrm>
          <a:prstGeom prst="rect">
            <a:avLst/>
          </a:prstGeom>
        </p:spPr>
        <p:txBody>
          <a:bodyPr>
            <a:spAutoFit/>
          </a:bodyPr>
          <a:lstStyle/>
          <a:p>
            <a:pPr algn="ctr"/>
            <a:r>
              <a:rPr lang="en-US" sz="800" dirty="0" smtClean="0">
                <a:solidFill>
                  <a:schemeClr val="bg2"/>
                </a:solidFill>
              </a:rPr>
              <a:t>Data </a:t>
            </a:r>
            <a:r>
              <a:rPr lang="en-US" sz="800" dirty="0">
                <a:solidFill>
                  <a:schemeClr val="bg2"/>
                </a:solidFill>
              </a:rPr>
              <a:t>from the American Red Cross. </a:t>
            </a:r>
            <a:r>
              <a:rPr lang="en-US" sz="800" dirty="0" smtClean="0">
                <a:solidFill>
                  <a:schemeClr val="bg2"/>
                </a:solidFill>
                <a:hlinkClick r:id="rId4"/>
              </a:rPr>
              <a:t>www.redcrossblood.org/learn-about-blood/blood-types</a:t>
            </a:r>
            <a:r>
              <a:rPr lang="en-US" sz="800" dirty="0" smtClean="0">
                <a:solidFill>
                  <a:schemeClr val="bg2"/>
                </a:solidFill>
              </a:rPr>
              <a:t>. </a:t>
            </a:r>
            <a:r>
              <a:rPr lang="en-US" sz="800" dirty="0">
                <a:solidFill>
                  <a:schemeClr val="bg2"/>
                </a:solidFill>
              </a:rPr>
              <a:t>Accessed September 27, 2015.</a:t>
            </a:r>
          </a:p>
        </p:txBody>
      </p:sp>
    </p:spTree>
    <p:extLst>
      <p:ext uri="{BB962C8B-B14F-4D97-AF65-F5344CB8AC3E}">
        <p14:creationId xmlns:p14="http://schemas.microsoft.com/office/powerpoint/2010/main" val="7322147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Determination of ABO Blood Group </a:t>
            </a:r>
          </a:p>
        </p:txBody>
      </p:sp>
      <p:sp>
        <p:nvSpPr>
          <p:cNvPr id="3" name="Content Placeholder 2"/>
          <p:cNvSpPr>
            <a:spLocks noGrp="1"/>
          </p:cNvSpPr>
          <p:nvPr>
            <p:ph idx="1"/>
          </p:nvPr>
        </p:nvSpPr>
        <p:spPr/>
        <p:txBody>
          <a:bodyPr>
            <a:normAutofit/>
          </a:bodyPr>
          <a:lstStyle/>
          <a:p>
            <a:pPr lvl="0">
              <a:lnSpc>
                <a:spcPct val="110000"/>
              </a:lnSpc>
            </a:pPr>
            <a:r>
              <a:rPr lang="en-US" dirty="0"/>
              <a:t>Blood typing is a simple test but is not </a:t>
            </a:r>
            <a:r>
              <a:rPr lang="en-US" dirty="0" smtClean="0"/>
              <a:t>CLIA-waived</a:t>
            </a:r>
            <a:endParaRPr lang="en-US" dirty="0"/>
          </a:p>
          <a:p>
            <a:pPr lvl="0">
              <a:lnSpc>
                <a:spcPct val="110000"/>
              </a:lnSpc>
            </a:pPr>
            <a:r>
              <a:rPr lang="en-US" dirty="0"/>
              <a:t>Test detects presence of A or B antigens on RBCs on basis of presence or absence of agglutination with a known </a:t>
            </a:r>
            <a:r>
              <a:rPr lang="en-US" dirty="0" smtClean="0"/>
              <a:t>antiserum</a:t>
            </a:r>
            <a:endParaRPr lang="en-US" dirty="0"/>
          </a:p>
          <a:p>
            <a:pPr lvl="0">
              <a:lnSpc>
                <a:spcPct val="110000"/>
              </a:lnSpc>
            </a:pPr>
            <a:r>
              <a:rPr lang="en-US" dirty="0"/>
              <a:t>Body never produces an antibody that can combine with its own blood </a:t>
            </a:r>
            <a:r>
              <a:rPr lang="en-US" dirty="0" smtClean="0"/>
              <a:t>antigen</a:t>
            </a:r>
            <a:endParaRPr lang="en-US" dirty="0"/>
          </a:p>
          <a:p>
            <a:pPr lvl="1">
              <a:lnSpc>
                <a:spcPct val="110000"/>
              </a:lnSpc>
            </a:pPr>
            <a:r>
              <a:rPr lang="en-US" dirty="0"/>
              <a:t>Blood transfusions ideally should be </a:t>
            </a:r>
            <a:r>
              <a:rPr lang="en-US" dirty="0" smtClean="0"/>
              <a:t>specific</a:t>
            </a:r>
            <a:endParaRPr lang="en-US" dirty="0"/>
          </a:p>
          <a:p>
            <a:pPr lvl="0">
              <a:lnSpc>
                <a:spcPct val="110000"/>
              </a:lnSpc>
            </a:pPr>
            <a:r>
              <a:rPr lang="en-US" dirty="0"/>
              <a:t>In an emergency, type O negative </a:t>
            </a:r>
            <a:r>
              <a:rPr lang="en-US" dirty="0" smtClean="0"/>
              <a:t>(“universal donor”) </a:t>
            </a:r>
            <a:r>
              <a:rPr lang="en-US" dirty="0"/>
              <a:t>may be </a:t>
            </a:r>
            <a:r>
              <a:rPr lang="en-US" dirty="0" smtClean="0"/>
              <a:t>administered</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46</a:t>
            </a:fld>
            <a:endParaRPr lang="en-GB"/>
          </a:p>
        </p:txBody>
      </p:sp>
    </p:spTree>
    <p:extLst>
      <p:ext uri="{BB962C8B-B14F-4D97-AF65-F5344CB8AC3E}">
        <p14:creationId xmlns:p14="http://schemas.microsoft.com/office/powerpoint/2010/main" val="25149657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Compatibility</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47</a:t>
            </a:fld>
            <a:endParaRPr lang="en-GB"/>
          </a:p>
        </p:txBody>
      </p:sp>
      <p:pic>
        <p:nvPicPr>
          <p:cNvPr id="7" name="Snagit_PPTF72E" descr="TABLE 47-7    Blood Compatibility&#10;RECiPiEnT BLOOD*&#10;                                         PLASMA            COMPATIBLE WITH &#10;&#10;RBC ANTIGEN               ANTIBODIES            DONOR TYPES†&#10;&#10;Type O (no  antigens)     Anti-A and anti-B           O&#10;&#10;Type A (type  A antigen) Anti-B                        O and A &#10;Type B (type  B antigen)  Anti-A                       O and B&#10;Type AB (type  AB antigen)    None                  O, A, B, and AB&#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967" y="2389710"/>
            <a:ext cx="5503528" cy="3894142"/>
          </a:xfrm>
          <a:prstGeom prst="rect">
            <a:avLst/>
          </a:prstGeom>
        </p:spPr>
      </p:pic>
    </p:spTree>
    <p:extLst>
      <p:ext uri="{BB962C8B-B14F-4D97-AF65-F5344CB8AC3E}">
        <p14:creationId xmlns:p14="http://schemas.microsoft.com/office/powerpoint/2010/main" val="10405220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Determination of Rh Factor </a:t>
            </a:r>
          </a:p>
        </p:txBody>
      </p:sp>
      <p:sp>
        <p:nvSpPr>
          <p:cNvPr id="3" name="Content Placeholder 2"/>
          <p:cNvSpPr>
            <a:spLocks noGrp="1"/>
          </p:cNvSpPr>
          <p:nvPr>
            <p:ph idx="1"/>
          </p:nvPr>
        </p:nvSpPr>
        <p:spPr/>
        <p:txBody>
          <a:bodyPr/>
          <a:lstStyle/>
          <a:p>
            <a:pPr lvl="0"/>
            <a:r>
              <a:rPr lang="en-US" dirty="0"/>
              <a:t>Rh type is also </a:t>
            </a:r>
            <a:r>
              <a:rPr lang="en-US" dirty="0" smtClean="0"/>
              <a:t>a simple test </a:t>
            </a:r>
            <a:r>
              <a:rPr lang="en-US" dirty="0"/>
              <a:t>but not </a:t>
            </a:r>
            <a:r>
              <a:rPr lang="en-US" dirty="0" smtClean="0"/>
              <a:t>CLIA-waived</a:t>
            </a:r>
            <a:endParaRPr lang="en-US" dirty="0"/>
          </a:p>
          <a:p>
            <a:pPr lvl="0"/>
            <a:r>
              <a:rPr lang="en-US" dirty="0"/>
              <a:t>Test detects presence of proteins (D antigens) on surface of RBCs on basis of presence or absence of agglutination with anti-D </a:t>
            </a:r>
            <a:r>
              <a:rPr lang="en-US" dirty="0" smtClean="0"/>
              <a:t>antiserum</a:t>
            </a:r>
            <a:endParaRPr lang="en-US" dirty="0"/>
          </a:p>
          <a:p>
            <a:pPr lvl="0"/>
            <a:r>
              <a:rPr lang="en-US" dirty="0"/>
              <a:t>A person develops antibodies to D antigen only if exposed to antigen (incompatible transfusion or Rh-negative mother exposed to </a:t>
            </a:r>
            <a:r>
              <a:rPr lang="en-US" dirty="0" smtClean="0"/>
              <a:t>Rh-positive </a:t>
            </a:r>
            <a:r>
              <a:rPr lang="en-US" dirty="0"/>
              <a:t>blood of fetus</a:t>
            </a:r>
            <a:r>
              <a:rPr lang="en-US" dirty="0" smtClean="0"/>
              <a:t>)</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48</a:t>
            </a:fld>
            <a:endParaRPr lang="en-GB"/>
          </a:p>
        </p:txBody>
      </p:sp>
    </p:spTree>
    <p:extLst>
      <p:ext uri="{BB962C8B-B14F-4D97-AF65-F5344CB8AC3E}">
        <p14:creationId xmlns:p14="http://schemas.microsoft.com/office/powerpoint/2010/main" val="7594601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Blood Typing Systems </a:t>
            </a:r>
          </a:p>
        </p:txBody>
      </p:sp>
      <p:pic>
        <p:nvPicPr>
          <p:cNvPr id="7" name="Snagit_PPT5121" descr="&#10;TABLE 47-8    Other Blood Typing Systems&#10;SYSTEM    REMARKS&#10;Diego        Found only among  East Asians and Native Americans. &#10;MNS           Useful in maternity and paternity testing.&#10;Duffy        The malarial parasite requires the Duffy antigen to enter the red blood cells. Lack of the antigen confers resistance to malaria. Duffy-negative blood is found only in &#10;descendants of African populations.&#10;Lewis          Antigens are soluble in blood rather than attached to the red blood cells. These are the only blood group antibodies that have never been implicated in hemolytic disease of the newborn.&#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9280" y="2397876"/>
            <a:ext cx="4341439" cy="3897302"/>
          </a:xfrm>
        </p:spPr>
      </p:pic>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49</a:t>
            </a:fld>
            <a:endParaRPr lang="en-GB"/>
          </a:p>
        </p:txBody>
      </p:sp>
    </p:spTree>
    <p:extLst>
      <p:ext uri="{BB962C8B-B14F-4D97-AF65-F5344CB8AC3E}">
        <p14:creationId xmlns:p14="http://schemas.microsoft.com/office/powerpoint/2010/main" val="1785561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1EFB42C-6A15-4A9A-871B-37380EDB6A26}" type="slidenum">
              <a:rPr lang="en-GB" smtClean="0"/>
              <a:pPr>
                <a:defRPr/>
              </a:pPr>
              <a:t>5</a:t>
            </a:fld>
            <a:endParaRPr lang="en-GB" dirty="0"/>
          </a:p>
        </p:txBody>
      </p:sp>
      <p:sp>
        <p:nvSpPr>
          <p:cNvPr id="1963015" name="Rectangle 7"/>
          <p:cNvSpPr>
            <a:spLocks noGrp="1" noChangeArrowheads="1"/>
          </p:cNvSpPr>
          <p:nvPr>
            <p:ph type="body" idx="4294967295"/>
          </p:nvPr>
        </p:nvSpPr>
        <p:spPr>
          <a:xfrm>
            <a:off x="536615" y="2397265"/>
            <a:ext cx="7870784" cy="3817797"/>
          </a:xfrm>
        </p:spPr>
        <p:txBody>
          <a:bodyPr>
            <a:normAutofit/>
          </a:bodyPr>
          <a:lstStyle/>
          <a:p>
            <a:pPr marL="457200" indent="-457200">
              <a:lnSpc>
                <a:spcPct val="110000"/>
              </a:lnSpc>
              <a:buFont typeface="+mj-lt"/>
              <a:buAutoNum type="arabicPeriod" startAt="10"/>
            </a:pPr>
            <a:r>
              <a:rPr lang="en-US" sz="1600" dirty="0" smtClean="0"/>
              <a:t>Do the following related to coagulation testing:</a:t>
            </a:r>
          </a:p>
          <a:p>
            <a:pPr marL="800100" lvl="1" indent="-228600">
              <a:lnSpc>
                <a:spcPct val="110000"/>
              </a:lnSpc>
              <a:buFont typeface="Arial" panose="020B0604020202020204" pitchFamily="34" charset="0"/>
              <a:buChar char="•"/>
            </a:pPr>
            <a:r>
              <a:rPr lang="en-US" dirty="0"/>
              <a:t>Explain how to determine </a:t>
            </a:r>
            <a:r>
              <a:rPr lang="en-US" dirty="0" err="1"/>
              <a:t>prothrombin</a:t>
            </a:r>
            <a:r>
              <a:rPr lang="en-US" dirty="0"/>
              <a:t> time (PT).</a:t>
            </a:r>
          </a:p>
          <a:p>
            <a:pPr marL="800100" lvl="1" indent="-228600">
              <a:lnSpc>
                <a:spcPct val="110000"/>
              </a:lnSpc>
              <a:buFont typeface="Arial" panose="020B0604020202020204" pitchFamily="34" charset="0"/>
              <a:buChar char="•"/>
            </a:pPr>
            <a:r>
              <a:rPr lang="en-US" dirty="0"/>
              <a:t>Obtain a specimen and perform a CLIA-waived PT/INR test.</a:t>
            </a:r>
          </a:p>
          <a:p>
            <a:pPr marL="800100" lvl="1" indent="-228600">
              <a:lnSpc>
                <a:spcPct val="110000"/>
              </a:lnSpc>
              <a:buFont typeface="Arial" panose="020B0604020202020204" pitchFamily="34" charset="0"/>
              <a:buChar char="•"/>
            </a:pPr>
            <a:r>
              <a:rPr lang="en-US" dirty="0"/>
              <a:t>Reassure a patient of the accuracy of the test results.</a:t>
            </a:r>
          </a:p>
          <a:p>
            <a:pPr marL="800100" lvl="1" indent="-228600">
              <a:lnSpc>
                <a:spcPct val="110000"/>
              </a:lnSpc>
              <a:buFont typeface="Arial" panose="020B0604020202020204" pitchFamily="34" charset="0"/>
              <a:buChar char="•"/>
            </a:pPr>
            <a:r>
              <a:rPr lang="en-US" dirty="0"/>
              <a:t>Maintain lab test results using laboratory flow sheets</a:t>
            </a:r>
            <a:r>
              <a:rPr lang="en-US" dirty="0" smtClean="0"/>
              <a:t>.</a:t>
            </a:r>
            <a:endParaRPr lang="en-US" dirty="0"/>
          </a:p>
          <a:p>
            <a:pPr marL="457200" indent="-457200">
              <a:lnSpc>
                <a:spcPct val="110000"/>
              </a:lnSpc>
              <a:buFont typeface="+mj-lt"/>
              <a:buAutoNum type="arabicPeriod" startAt="10"/>
            </a:pPr>
            <a:r>
              <a:rPr lang="en-US" sz="1600" dirty="0" smtClean="0"/>
              <a:t>Identify </a:t>
            </a:r>
            <a:r>
              <a:rPr lang="en-US" sz="1600" dirty="0"/>
              <a:t>the tests included in a complete blood count (CBC) and their reference </a:t>
            </a:r>
            <a:r>
              <a:rPr lang="en-US" sz="1600" dirty="0" smtClean="0"/>
              <a:t>ranges, </a:t>
            </a:r>
            <a:r>
              <a:rPr lang="en-US" sz="1600" dirty="0"/>
              <a:t>and differentiate between normal and abnormal test </a:t>
            </a:r>
            <a:r>
              <a:rPr lang="en-US" sz="1600" dirty="0" smtClean="0"/>
              <a:t>results.</a:t>
            </a:r>
          </a:p>
        </p:txBody>
      </p:sp>
      <p:sp>
        <p:nvSpPr>
          <p:cNvPr id="5" name="Rectangle 4"/>
          <p:cNvSpPr/>
          <p:nvPr/>
        </p:nvSpPr>
        <p:spPr>
          <a:xfrm>
            <a:off x="536615" y="884833"/>
            <a:ext cx="7870785" cy="923330"/>
          </a:xfrm>
          <a:prstGeom prst="rect">
            <a:avLst/>
          </a:prstGeom>
        </p:spPr>
        <p:txBody>
          <a:bodyPr wrap="square">
            <a:spAutoFit/>
          </a:bodyPr>
          <a:lstStyle/>
          <a:p>
            <a:pPr algn="ctr"/>
            <a:r>
              <a:rPr lang="en-US" sz="1800" dirty="0" smtClean="0">
                <a:solidFill>
                  <a:srgbClr val="FF0000"/>
                </a:solidFill>
              </a:rPr>
              <a:t>Learning Objectives</a:t>
            </a:r>
          </a:p>
          <a:p>
            <a:pPr algn="ctr"/>
            <a:r>
              <a:rPr lang="en-US" sz="1800" dirty="0" smtClean="0">
                <a:solidFill>
                  <a:srgbClr val="FF0000"/>
                </a:solidFill>
              </a:rPr>
              <a:t>Lesson 47.1: </a:t>
            </a:r>
            <a:r>
              <a:rPr lang="en-US" sz="1800" dirty="0">
                <a:solidFill>
                  <a:srgbClr val="FF0000"/>
                </a:solidFill>
              </a:rPr>
              <a:t>Types of Blood Cells, Clot Formation, Blood Testing and Complete Blood </a:t>
            </a:r>
            <a:r>
              <a:rPr lang="en-US" sz="1800" dirty="0" smtClean="0">
                <a:solidFill>
                  <a:srgbClr val="FF0000"/>
                </a:solidFill>
              </a:rPr>
              <a:t>Count (Cont.) </a:t>
            </a:r>
            <a:endParaRPr lang="en-US" sz="1800" dirty="0">
              <a:solidFill>
                <a:srgbClr val="FF0000"/>
              </a:solidFill>
            </a:endParaRPr>
          </a:p>
        </p:txBody>
      </p:sp>
    </p:spTree>
    <p:extLst>
      <p:ext uri="{BB962C8B-B14F-4D97-AF65-F5344CB8AC3E}">
        <p14:creationId xmlns:p14="http://schemas.microsoft.com/office/powerpoint/2010/main" val="6923189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and Ethical Issues </a:t>
            </a:r>
            <a:br>
              <a:rPr lang="en-US" dirty="0" smtClean="0"/>
            </a:br>
            <a:r>
              <a:rPr lang="en-US" dirty="0" smtClean="0"/>
              <a:t>Related to Blood Transfusions</a:t>
            </a:r>
            <a:endParaRPr lang="en-US" dirty="0"/>
          </a:p>
        </p:txBody>
      </p:sp>
      <p:sp>
        <p:nvSpPr>
          <p:cNvPr id="3" name="Content Placeholder 2"/>
          <p:cNvSpPr>
            <a:spLocks noGrp="1"/>
          </p:cNvSpPr>
          <p:nvPr>
            <p:ph idx="1"/>
          </p:nvPr>
        </p:nvSpPr>
        <p:spPr/>
        <p:txBody>
          <a:bodyPr>
            <a:normAutofit/>
          </a:bodyPr>
          <a:lstStyle/>
          <a:p>
            <a:pPr lvl="0"/>
            <a:r>
              <a:rPr lang="en-US" dirty="0" smtClean="0"/>
              <a:t>Blood Safety Act: Passed in 1991</a:t>
            </a:r>
          </a:p>
          <a:p>
            <a:pPr lvl="1"/>
            <a:r>
              <a:rPr lang="en-US" dirty="0" smtClean="0"/>
              <a:t>Ensures all donor blood is tested for HIV and other viral diseases</a:t>
            </a:r>
          </a:p>
          <a:p>
            <a:pPr lvl="1"/>
            <a:r>
              <a:rPr lang="en-US" dirty="0" smtClean="0"/>
              <a:t>Requires providers to explain to each elective surgery patient the chances of the need for a blood transfusion</a:t>
            </a:r>
          </a:p>
          <a:p>
            <a:pPr lvl="2"/>
            <a:r>
              <a:rPr lang="en-US" dirty="0" smtClean="0"/>
              <a:t>Must include positive and negative aspects of autologous transfusions and transfusions from friends, family, and others</a:t>
            </a:r>
          </a:p>
          <a:p>
            <a:pPr lvl="2"/>
            <a:r>
              <a:rPr lang="en-US" dirty="0" smtClean="0"/>
              <a:t>Before surgery, patient must sign a form giving consent to any needed blood transfusions</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50</a:t>
            </a:fld>
            <a:endParaRPr lang="en-GB"/>
          </a:p>
        </p:txBody>
      </p:sp>
    </p:spTree>
    <p:extLst>
      <p:ext uri="{BB962C8B-B14F-4D97-AF65-F5344CB8AC3E}">
        <p14:creationId xmlns:p14="http://schemas.microsoft.com/office/powerpoint/2010/main" val="10733163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Glucose Testing </a:t>
            </a:r>
          </a:p>
        </p:txBody>
      </p:sp>
      <p:sp>
        <p:nvSpPr>
          <p:cNvPr id="3" name="Content Placeholder 2"/>
          <p:cNvSpPr>
            <a:spLocks noGrp="1"/>
          </p:cNvSpPr>
          <p:nvPr>
            <p:ph idx="1"/>
          </p:nvPr>
        </p:nvSpPr>
        <p:spPr/>
        <p:txBody>
          <a:bodyPr>
            <a:noAutofit/>
          </a:bodyPr>
          <a:lstStyle/>
          <a:p>
            <a:pPr lvl="0"/>
            <a:r>
              <a:rPr lang="en-US" dirty="0"/>
              <a:t>Blood glucose tolerance test (GTT) can check for diabetes </a:t>
            </a:r>
            <a:r>
              <a:rPr lang="en-US" dirty="0" smtClean="0"/>
              <a:t>mellitus</a:t>
            </a:r>
            <a:endParaRPr lang="en-US" dirty="0"/>
          </a:p>
          <a:p>
            <a:pPr lvl="0"/>
            <a:r>
              <a:rPr lang="en-US" dirty="0"/>
              <a:t>Fasting patient receives adequate carbohydrate meal of 100 g of glucose by </a:t>
            </a:r>
            <a:r>
              <a:rPr lang="en-US" dirty="0" smtClean="0"/>
              <a:t>mouth</a:t>
            </a:r>
            <a:endParaRPr lang="en-US" dirty="0"/>
          </a:p>
          <a:p>
            <a:pPr lvl="0"/>
            <a:r>
              <a:rPr lang="en-US" dirty="0"/>
              <a:t>If the blood glucose level exceeds 200 g/dL, glucose escapes into </a:t>
            </a:r>
            <a:r>
              <a:rPr lang="en-US" dirty="0" smtClean="0"/>
              <a:t>urine </a:t>
            </a:r>
            <a:r>
              <a:rPr lang="en-US" dirty="0"/>
              <a:t>because the renal tubules no longer are able to absorb the excessive </a:t>
            </a:r>
            <a:r>
              <a:rPr lang="en-US" dirty="0" smtClean="0"/>
              <a:t>amount </a:t>
            </a:r>
            <a:endParaRPr lang="en-US" dirty="0"/>
          </a:p>
          <a:p>
            <a:pPr lvl="0"/>
            <a:r>
              <a:rPr lang="en-US" dirty="0"/>
              <a:t>Self-monitoring of blood glucose is an important part of treatment of </a:t>
            </a:r>
            <a:r>
              <a:rPr lang="en-US" dirty="0" smtClean="0"/>
              <a:t>diabetes</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51</a:t>
            </a:fld>
            <a:endParaRPr lang="en-GB"/>
          </a:p>
        </p:txBody>
      </p:sp>
    </p:spTree>
    <p:extLst>
      <p:ext uri="{BB962C8B-B14F-4D97-AF65-F5344CB8AC3E}">
        <p14:creationId xmlns:p14="http://schemas.microsoft.com/office/powerpoint/2010/main" val="17249224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Hemoglobin A</a:t>
            </a:r>
            <a:r>
              <a:rPr lang="en-US" baseline="-25000" dirty="0"/>
              <a:t>1c</a:t>
            </a:r>
            <a:r>
              <a:rPr lang="en-US" dirty="0"/>
              <a:t> Testing </a:t>
            </a:r>
          </a:p>
        </p:txBody>
      </p:sp>
      <p:sp>
        <p:nvSpPr>
          <p:cNvPr id="3" name="Content Placeholder 2"/>
          <p:cNvSpPr>
            <a:spLocks noGrp="1"/>
          </p:cNvSpPr>
          <p:nvPr>
            <p:ph idx="1"/>
          </p:nvPr>
        </p:nvSpPr>
        <p:spPr/>
        <p:txBody>
          <a:bodyPr/>
          <a:lstStyle/>
          <a:p>
            <a:pPr lvl="0"/>
            <a:r>
              <a:rPr lang="en-US" dirty="0"/>
              <a:t>Gives information about the average blood glucose level during past 2 or 3 months</a:t>
            </a:r>
          </a:p>
          <a:p>
            <a:pPr lvl="0"/>
            <a:r>
              <a:rPr lang="en-US" dirty="0"/>
              <a:t>HbA</a:t>
            </a:r>
            <a:r>
              <a:rPr lang="en-US" baseline="-25000" dirty="0"/>
              <a:t>1c</a:t>
            </a:r>
            <a:r>
              <a:rPr lang="en-US" dirty="0"/>
              <a:t> test every 3 months provides data on the </a:t>
            </a:r>
            <a:r>
              <a:rPr lang="en-US" dirty="0" smtClean="0"/>
              <a:t>patient’s </a:t>
            </a:r>
            <a:r>
              <a:rPr lang="en-US" dirty="0"/>
              <a:t>average blood glucose </a:t>
            </a:r>
            <a:r>
              <a:rPr lang="en-US" dirty="0" smtClean="0"/>
              <a:t>level</a:t>
            </a:r>
            <a:endParaRPr lang="en-US" dirty="0"/>
          </a:p>
          <a:p>
            <a:pPr lvl="0"/>
            <a:r>
              <a:rPr lang="en-US" dirty="0"/>
              <a:t>Several CLIA-waived devices can perform this </a:t>
            </a:r>
            <a:r>
              <a:rPr lang="en-US" dirty="0" smtClean="0"/>
              <a:t>test</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52</a:t>
            </a:fld>
            <a:endParaRPr lang="en-GB"/>
          </a:p>
        </p:txBody>
      </p:sp>
    </p:spTree>
    <p:extLst>
      <p:ext uri="{BB962C8B-B14F-4D97-AF65-F5344CB8AC3E}">
        <p14:creationId xmlns:p14="http://schemas.microsoft.com/office/powerpoint/2010/main" val="42457584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Cholesterol Testing </a:t>
            </a:r>
          </a:p>
        </p:txBody>
      </p:sp>
      <p:sp>
        <p:nvSpPr>
          <p:cNvPr id="3" name="Content Placeholder 2"/>
          <p:cNvSpPr>
            <a:spLocks noGrp="1"/>
          </p:cNvSpPr>
          <p:nvPr>
            <p:ph idx="1"/>
          </p:nvPr>
        </p:nvSpPr>
        <p:spPr/>
        <p:txBody>
          <a:bodyPr>
            <a:normAutofit/>
          </a:bodyPr>
          <a:lstStyle/>
          <a:p>
            <a:pPr lvl="0"/>
            <a:r>
              <a:rPr lang="en-US" dirty="0" smtClean="0"/>
              <a:t>Low-density </a:t>
            </a:r>
            <a:r>
              <a:rPr lang="en-US" dirty="0"/>
              <a:t>lipoprotein </a:t>
            </a:r>
            <a:r>
              <a:rPr lang="en-US" dirty="0" smtClean="0"/>
              <a:t>(LDL) </a:t>
            </a:r>
            <a:r>
              <a:rPr lang="en-US" dirty="0"/>
              <a:t>cholesterol reflects increased risk of heart </a:t>
            </a:r>
            <a:r>
              <a:rPr lang="en-US" dirty="0" smtClean="0"/>
              <a:t>disease</a:t>
            </a:r>
          </a:p>
          <a:p>
            <a:pPr lvl="1"/>
            <a:r>
              <a:rPr lang="en-US" dirty="0" smtClean="0"/>
              <a:t>Less than 100 mg/</a:t>
            </a:r>
            <a:r>
              <a:rPr lang="en-US" dirty="0" err="1" smtClean="0"/>
              <a:t>dL</a:t>
            </a:r>
            <a:r>
              <a:rPr lang="en-US" dirty="0" smtClean="0"/>
              <a:t> = optimal</a:t>
            </a:r>
          </a:p>
          <a:p>
            <a:pPr lvl="1"/>
            <a:r>
              <a:rPr lang="en-US" dirty="0" smtClean="0"/>
              <a:t>Over 190 + = very high</a:t>
            </a:r>
            <a:endParaRPr lang="en-US" dirty="0"/>
          </a:p>
          <a:p>
            <a:pPr lvl="0"/>
            <a:r>
              <a:rPr lang="en-US" dirty="0" smtClean="0"/>
              <a:t>High-density </a:t>
            </a:r>
            <a:r>
              <a:rPr lang="en-US" dirty="0"/>
              <a:t>lipoprotein (HDL) </a:t>
            </a:r>
            <a:r>
              <a:rPr lang="en-US" dirty="0" smtClean="0"/>
              <a:t>cholesterol </a:t>
            </a:r>
            <a:r>
              <a:rPr lang="en-US" dirty="0"/>
              <a:t>seems to protect against heart </a:t>
            </a:r>
            <a:r>
              <a:rPr lang="en-US" dirty="0" smtClean="0"/>
              <a:t>attack</a:t>
            </a:r>
            <a:endParaRPr lang="en-US" dirty="0"/>
          </a:p>
          <a:p>
            <a:pPr lvl="0"/>
            <a:r>
              <a:rPr lang="en-US" dirty="0" smtClean="0"/>
              <a:t>About one third to one fourth of blood cholesterol is carried by HDL</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53</a:t>
            </a:fld>
            <a:endParaRPr lang="en-GB"/>
          </a:p>
        </p:txBody>
      </p:sp>
    </p:spTree>
    <p:extLst>
      <p:ext uri="{BB962C8B-B14F-4D97-AF65-F5344CB8AC3E}">
        <p14:creationId xmlns:p14="http://schemas.microsoft.com/office/powerpoint/2010/main" val="29829275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136" y="763928"/>
            <a:ext cx="8657863" cy="683871"/>
          </a:xfrm>
        </p:spPr>
        <p:txBody>
          <a:bodyPr>
            <a:noAutofit/>
          </a:bodyPr>
          <a:lstStyle/>
          <a:p>
            <a:r>
              <a:rPr lang="en-US" sz="2400" dirty="0" smtClean="0"/>
              <a:t>Alanine Aminotransferase (ALT) and Aspartate Aminotransferase (AST) Testing </a:t>
            </a:r>
            <a:endParaRPr lang="en-US" sz="2400" dirty="0"/>
          </a:p>
        </p:txBody>
      </p:sp>
      <p:sp>
        <p:nvSpPr>
          <p:cNvPr id="3" name="Content Placeholder 2"/>
          <p:cNvSpPr>
            <a:spLocks noGrp="1"/>
          </p:cNvSpPr>
          <p:nvPr>
            <p:ph idx="1"/>
          </p:nvPr>
        </p:nvSpPr>
        <p:spPr>
          <a:xfrm>
            <a:off x="685800" y="2245489"/>
            <a:ext cx="7772400" cy="2731625"/>
          </a:xfrm>
        </p:spPr>
        <p:txBody>
          <a:bodyPr/>
          <a:lstStyle/>
          <a:p>
            <a:pPr lvl="0"/>
            <a:r>
              <a:rPr lang="en-US" dirty="0"/>
              <a:t>Liver function must be monitored during the use of certain </a:t>
            </a:r>
            <a:r>
              <a:rPr lang="en-US" dirty="0" smtClean="0"/>
              <a:t>drugs</a:t>
            </a:r>
            <a:endParaRPr lang="en-US" dirty="0"/>
          </a:p>
          <a:p>
            <a:pPr lvl="0"/>
            <a:r>
              <a:rPr lang="en-US" dirty="0"/>
              <a:t>Two liver enzymes, AST and ALT, can help monitor liver function during drug </a:t>
            </a:r>
            <a:r>
              <a:rPr lang="en-US" dirty="0" smtClean="0"/>
              <a:t>therapy</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54</a:t>
            </a:fld>
            <a:endParaRPr lang="en-GB"/>
          </a:p>
        </p:txBody>
      </p:sp>
    </p:spTree>
    <p:extLst>
      <p:ext uri="{BB962C8B-B14F-4D97-AF65-F5344CB8AC3E}">
        <p14:creationId xmlns:p14="http://schemas.microsoft.com/office/powerpoint/2010/main" val="15066561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Thyroid Hormone Testing </a:t>
            </a:r>
          </a:p>
        </p:txBody>
      </p:sp>
      <p:sp>
        <p:nvSpPr>
          <p:cNvPr id="3" name="Content Placeholder 2"/>
          <p:cNvSpPr>
            <a:spLocks noGrp="1"/>
          </p:cNvSpPr>
          <p:nvPr>
            <p:ph idx="1"/>
          </p:nvPr>
        </p:nvSpPr>
        <p:spPr>
          <a:xfrm>
            <a:off x="555885" y="2361236"/>
            <a:ext cx="7995062" cy="2523281"/>
          </a:xfrm>
        </p:spPr>
        <p:txBody>
          <a:bodyPr/>
          <a:lstStyle/>
          <a:p>
            <a:pPr lvl="0"/>
            <a:r>
              <a:rPr lang="en-US" dirty="0"/>
              <a:t>Thyroid produces hormones essential for metabolism, growth, and </a:t>
            </a:r>
            <a:r>
              <a:rPr lang="en-US" dirty="0" smtClean="0"/>
              <a:t>development</a:t>
            </a:r>
            <a:endParaRPr lang="en-US" dirty="0"/>
          </a:p>
          <a:p>
            <a:pPr lvl="1"/>
            <a:r>
              <a:rPr lang="en-US" dirty="0"/>
              <a:t>Influenced by pituitary and hypothalamus glands</a:t>
            </a:r>
          </a:p>
          <a:p>
            <a:pPr lvl="0"/>
            <a:r>
              <a:rPr lang="en-US" dirty="0"/>
              <a:t>CLIA-waived tests measure thyroid-stimulating hormone (TSH</a:t>
            </a:r>
            <a:r>
              <a:rPr lang="en-US" dirty="0" smtClean="0"/>
              <a:t>)</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55</a:t>
            </a:fld>
            <a:endParaRPr lang="en-GB"/>
          </a:p>
        </p:txBody>
      </p:sp>
    </p:spTree>
    <p:extLst>
      <p:ext uri="{BB962C8B-B14F-4D97-AF65-F5344CB8AC3E}">
        <p14:creationId xmlns:p14="http://schemas.microsoft.com/office/powerpoint/2010/main" val="21061969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Chemistry Panels </a:t>
            </a:r>
          </a:p>
        </p:txBody>
      </p:sp>
      <p:sp>
        <p:nvSpPr>
          <p:cNvPr id="3" name="Content Placeholder 2"/>
          <p:cNvSpPr>
            <a:spLocks noGrp="1"/>
          </p:cNvSpPr>
          <p:nvPr>
            <p:ph idx="1"/>
          </p:nvPr>
        </p:nvSpPr>
        <p:spPr/>
        <p:txBody>
          <a:bodyPr/>
          <a:lstStyle/>
          <a:p>
            <a:pPr lvl="0"/>
            <a:r>
              <a:rPr lang="en-US" dirty="0"/>
              <a:t>Automated blood chemistry analyzers are used to perform blood chemistry </a:t>
            </a:r>
            <a:r>
              <a:rPr lang="en-US" dirty="0" smtClean="0"/>
              <a:t>testing</a:t>
            </a:r>
            <a:endParaRPr lang="en-US" dirty="0"/>
          </a:p>
          <a:p>
            <a:pPr lvl="1"/>
            <a:r>
              <a:rPr lang="en-US" dirty="0"/>
              <a:t>Several analytes can be detected at </a:t>
            </a:r>
            <a:r>
              <a:rPr lang="en-US" dirty="0" smtClean="0"/>
              <a:t>once</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56</a:t>
            </a:fld>
            <a:endParaRPr lang="en-GB"/>
          </a:p>
        </p:txBody>
      </p:sp>
    </p:spTree>
    <p:extLst>
      <p:ext uri="{BB962C8B-B14F-4D97-AF65-F5344CB8AC3E}">
        <p14:creationId xmlns:p14="http://schemas.microsoft.com/office/powerpoint/2010/main" val="15318017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Chemistry Panels (Cont.) </a:t>
            </a:r>
            <a:endParaRPr lang="en-US" dirty="0"/>
          </a:p>
        </p:txBody>
      </p:sp>
      <p:pic>
        <p:nvPicPr>
          <p:cNvPr id="7" name="Snagit_PPT8BE0" descr="&#10;TABLE 47-11    Typical Chemistry Panels&#10;PANEL         COMPONENT                                                     &#10;     &#10;Liver            Alkaline phosphatase (ALP)&#10;                    Gamma glutamyl  transferase (GGT) &#10;                    Aspartate aminotransferase (AST) &#10;                    Alanine aminotransferase (ALT) &#10;                    Lactate dehydrogenase (LDH)&#10;&#10;Anemia        Iron&#10;                    Total iron-binding capacity&#10;                    Ferritin&#10;                    Transferrin&#10;&#10;Thyroid        Thyroid-stimulating hormone (TSH) &#10;                    Thyroxine (T4)&#10;                    Triiodothyronine (T3)&#10;&#10;Cardiac        Creatine phosphokinase (CPK) &#10;                    Troponin I&#10;                    Troponin   T&#10;&#10;Electrolyte   Sodium &#10;                    Potassium &#10;                    Chloride&#10;&#10;&#10;Renal         Creatinine&#10;                  Blood urea nitrogen (BUN) &#10;                  Uric acid&#10;                  Glucose&#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2183" y="2503269"/>
            <a:ext cx="7889241" cy="3480841"/>
          </a:xfrm>
        </p:spPr>
      </p:pic>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57</a:t>
            </a:fld>
            <a:endParaRPr lang="en-GB"/>
          </a:p>
        </p:txBody>
      </p:sp>
    </p:spTree>
    <p:extLst>
      <p:ext uri="{BB962C8B-B14F-4D97-AF65-F5344CB8AC3E}">
        <p14:creationId xmlns:p14="http://schemas.microsoft.com/office/powerpoint/2010/main" val="22842940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Education</a:t>
            </a:r>
            <a:endParaRPr lang="en-US" dirty="0"/>
          </a:p>
        </p:txBody>
      </p:sp>
      <p:sp>
        <p:nvSpPr>
          <p:cNvPr id="3" name="Content Placeholder 2"/>
          <p:cNvSpPr>
            <a:spLocks noGrp="1"/>
          </p:cNvSpPr>
          <p:nvPr>
            <p:ph idx="1"/>
          </p:nvPr>
        </p:nvSpPr>
        <p:spPr/>
        <p:txBody>
          <a:bodyPr/>
          <a:lstStyle/>
          <a:p>
            <a:pPr lvl="0"/>
            <a:r>
              <a:rPr lang="en-US" dirty="0" smtClean="0"/>
              <a:t>Important to educate patients taking the anticoagulant warfarin (Coumadin) about the need to follow up with the required lab work for monitoring their </a:t>
            </a:r>
            <a:r>
              <a:rPr lang="en-US" dirty="0" err="1" smtClean="0"/>
              <a:t>protime</a:t>
            </a:r>
            <a:r>
              <a:rPr lang="en-US" dirty="0" smtClean="0"/>
              <a:t>/INR</a:t>
            </a:r>
          </a:p>
          <a:p>
            <a:pPr lvl="0"/>
            <a:r>
              <a:rPr lang="en-US" dirty="0" smtClean="0"/>
              <a:t>Help patients find foods high in vitamin K</a:t>
            </a:r>
          </a:p>
          <a:p>
            <a:pPr lvl="1"/>
            <a:r>
              <a:rPr lang="en-US" dirty="0" smtClean="0"/>
              <a:t>Leafy greens, Brussels sprouts, and broccoli</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58</a:t>
            </a:fld>
            <a:endParaRPr lang="en-GB"/>
          </a:p>
        </p:txBody>
      </p:sp>
    </p:spTree>
    <p:extLst>
      <p:ext uri="{BB962C8B-B14F-4D97-AF65-F5344CB8AC3E}">
        <p14:creationId xmlns:p14="http://schemas.microsoft.com/office/powerpoint/2010/main" val="29398699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and Ethical Issues </a:t>
            </a:r>
          </a:p>
        </p:txBody>
      </p:sp>
      <p:sp>
        <p:nvSpPr>
          <p:cNvPr id="3" name="Content Placeholder 2"/>
          <p:cNvSpPr>
            <a:spLocks noGrp="1"/>
          </p:cNvSpPr>
          <p:nvPr>
            <p:ph idx="1"/>
          </p:nvPr>
        </p:nvSpPr>
        <p:spPr/>
        <p:txBody>
          <a:bodyPr/>
          <a:lstStyle/>
          <a:p>
            <a:pPr lvl="0"/>
            <a:r>
              <a:rPr lang="en-US" dirty="0"/>
              <a:t>All donor blood is tested for HIV and other </a:t>
            </a:r>
            <a:r>
              <a:rPr lang="en-US"/>
              <a:t>viral </a:t>
            </a:r>
            <a:r>
              <a:rPr lang="en-US" smtClean="0"/>
              <a:t>diseases</a:t>
            </a:r>
            <a:endParaRPr lang="en-US" dirty="0"/>
          </a:p>
          <a:p>
            <a:pPr lvl="0"/>
            <a:r>
              <a:rPr lang="en-US" dirty="0"/>
              <a:t>Physicians must provide patients with information about blood transfusions options before </a:t>
            </a:r>
            <a:r>
              <a:rPr lang="en-US" dirty="0" smtClean="0"/>
              <a:t>procedures</a:t>
            </a:r>
            <a:endParaRPr lang="en-US" dirty="0"/>
          </a:p>
          <a:p>
            <a:pPr lvl="0"/>
            <a:r>
              <a:rPr lang="en-US" dirty="0"/>
              <a:t>Every member of the healthcare team is responsible for informed </a:t>
            </a:r>
            <a:r>
              <a:rPr lang="en-US" dirty="0" smtClean="0"/>
              <a:t>consent</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59</a:t>
            </a:fld>
            <a:endParaRPr lang="en-GB"/>
          </a:p>
        </p:txBody>
      </p:sp>
    </p:spTree>
    <p:extLst>
      <p:ext uri="{BB962C8B-B14F-4D97-AF65-F5344CB8AC3E}">
        <p14:creationId xmlns:p14="http://schemas.microsoft.com/office/powerpoint/2010/main" val="3785592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of Blood </a:t>
            </a:r>
            <a:endParaRPr lang="en-US" dirty="0"/>
          </a:p>
        </p:txBody>
      </p:sp>
      <p:sp>
        <p:nvSpPr>
          <p:cNvPr id="3" name="Content Placeholder 2"/>
          <p:cNvSpPr>
            <a:spLocks noGrp="1"/>
          </p:cNvSpPr>
          <p:nvPr>
            <p:ph idx="1"/>
          </p:nvPr>
        </p:nvSpPr>
        <p:spPr/>
        <p:txBody>
          <a:bodyPr/>
          <a:lstStyle/>
          <a:p>
            <a:pPr lvl="0"/>
            <a:r>
              <a:rPr lang="en-US" dirty="0" smtClean="0"/>
              <a:t>Supplies body cells with nutrients and oxygen</a:t>
            </a:r>
          </a:p>
          <a:p>
            <a:pPr lvl="0"/>
            <a:r>
              <a:rPr lang="en-US" dirty="0" smtClean="0"/>
              <a:t>Carries away carbon dioxide and urea</a:t>
            </a:r>
          </a:p>
          <a:p>
            <a:pPr lvl="0"/>
            <a:r>
              <a:rPr lang="en-US" dirty="0" smtClean="0"/>
              <a:t>Carries urea to kidneys</a:t>
            </a:r>
          </a:p>
          <a:p>
            <a:pPr lvl="0"/>
            <a:r>
              <a:rPr lang="en-US" dirty="0" smtClean="0"/>
              <a:t>Distributes enzymes, hormones, and other chemicals needed for control and regulations of body activities</a:t>
            </a:r>
          </a:p>
          <a:p>
            <a:pPr lvl="0"/>
            <a:r>
              <a:rPr lang="en-US" dirty="0" smtClean="0"/>
              <a:t>Maintains body at a uniform temperature</a:t>
            </a: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6</a:t>
            </a:fld>
            <a:endParaRPr lang="en-GB"/>
          </a:p>
        </p:txBody>
      </p:sp>
    </p:spTree>
    <p:extLst>
      <p:ext uri="{BB962C8B-B14F-4D97-AF65-F5344CB8AC3E}">
        <p14:creationId xmlns:p14="http://schemas.microsoft.com/office/powerpoint/2010/main" val="488941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Blood </a:t>
            </a:r>
          </a:p>
        </p:txBody>
      </p:sp>
      <p:sp>
        <p:nvSpPr>
          <p:cNvPr id="3" name="Content Placeholder 2"/>
          <p:cNvSpPr>
            <a:spLocks noGrp="1"/>
          </p:cNvSpPr>
          <p:nvPr>
            <p:ph idx="1"/>
          </p:nvPr>
        </p:nvSpPr>
        <p:spPr/>
        <p:txBody>
          <a:bodyPr/>
          <a:lstStyle/>
          <a:p>
            <a:pPr lvl="0"/>
            <a:r>
              <a:rPr lang="en-US" dirty="0"/>
              <a:t>Done in the hematology, immunology (serology), immunohematology (blood banking), and chemistry sections of the laboratory</a:t>
            </a:r>
          </a:p>
          <a:p>
            <a:pPr lvl="0"/>
            <a:r>
              <a:rPr lang="en-US" dirty="0"/>
              <a:t>CLIA regulations determine what training is needed to perform each test or </a:t>
            </a:r>
            <a:r>
              <a:rPr lang="en-US" dirty="0" smtClean="0"/>
              <a:t>procedure</a:t>
            </a: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7</a:t>
            </a:fld>
            <a:endParaRPr lang="en-GB"/>
          </a:p>
        </p:txBody>
      </p:sp>
    </p:spTree>
    <p:extLst>
      <p:ext uri="{BB962C8B-B14F-4D97-AF65-F5344CB8AC3E}">
        <p14:creationId xmlns:p14="http://schemas.microsoft.com/office/powerpoint/2010/main" val="637950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Erythrocytes (RBCs)</a:t>
            </a:r>
          </a:p>
        </p:txBody>
      </p:sp>
      <p:sp>
        <p:nvSpPr>
          <p:cNvPr id="3" name="Content Placeholder 2"/>
          <p:cNvSpPr>
            <a:spLocks noGrp="1"/>
          </p:cNvSpPr>
          <p:nvPr>
            <p:ph idx="1"/>
          </p:nvPr>
        </p:nvSpPr>
        <p:spPr/>
        <p:txBody>
          <a:bodyPr/>
          <a:lstStyle/>
          <a:p>
            <a:pPr lvl="0"/>
            <a:r>
              <a:rPr lang="en-US" dirty="0"/>
              <a:t>Formed in red bone </a:t>
            </a:r>
            <a:r>
              <a:rPr lang="en-US" dirty="0" smtClean="0"/>
              <a:t>marrow; the nucleus of the RBC disintegrates </a:t>
            </a:r>
            <a:r>
              <a:rPr lang="en-US" dirty="0"/>
              <a:t>as it matures</a:t>
            </a:r>
          </a:p>
          <a:p>
            <a:pPr lvl="0"/>
            <a:r>
              <a:rPr lang="en-US" dirty="0"/>
              <a:t>Shaped as a bioconcave disk</a:t>
            </a:r>
          </a:p>
          <a:p>
            <a:pPr lvl="0"/>
            <a:r>
              <a:rPr lang="en-US" dirty="0"/>
              <a:t>Transport oxygen from lungs to body and carry away carbon dioxide from cells</a:t>
            </a:r>
          </a:p>
          <a:p>
            <a:r>
              <a:rPr lang="en-US" dirty="0"/>
              <a:t>Hemoglobin (iron and protein) carries </a:t>
            </a:r>
            <a:r>
              <a:rPr lang="en-US" dirty="0" smtClean="0"/>
              <a:t>oxygen</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8</a:t>
            </a:fld>
            <a:endParaRPr lang="en-GB"/>
          </a:p>
        </p:txBody>
      </p:sp>
    </p:spTree>
    <p:extLst>
      <p:ext uri="{BB962C8B-B14F-4D97-AF65-F5344CB8AC3E}">
        <p14:creationId xmlns:p14="http://schemas.microsoft.com/office/powerpoint/2010/main" val="2264508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Leukocytes (WBCs) </a:t>
            </a:r>
          </a:p>
        </p:txBody>
      </p:sp>
      <p:sp>
        <p:nvSpPr>
          <p:cNvPr id="3" name="Content Placeholder 2"/>
          <p:cNvSpPr>
            <a:spLocks noGrp="1"/>
          </p:cNvSpPr>
          <p:nvPr>
            <p:ph idx="1"/>
          </p:nvPr>
        </p:nvSpPr>
        <p:spPr>
          <a:xfrm>
            <a:off x="685800" y="2407534"/>
            <a:ext cx="8178800" cy="3688466"/>
          </a:xfrm>
        </p:spPr>
        <p:txBody>
          <a:bodyPr>
            <a:normAutofit/>
          </a:bodyPr>
          <a:lstStyle/>
          <a:p>
            <a:pPr lvl="0"/>
            <a:r>
              <a:rPr lang="en-US" dirty="0"/>
              <a:t>Protect body against infection and disease</a:t>
            </a:r>
          </a:p>
          <a:p>
            <a:pPr lvl="0"/>
            <a:r>
              <a:rPr lang="en-US" dirty="0"/>
              <a:t>Granular leukocytes </a:t>
            </a:r>
            <a:r>
              <a:rPr lang="en-US" dirty="0" smtClean="0"/>
              <a:t>include polymorphonuclear neutrophils (PMNs), </a:t>
            </a:r>
            <a:r>
              <a:rPr lang="en-US" dirty="0"/>
              <a:t>eosinophils, and basophils</a:t>
            </a:r>
          </a:p>
          <a:p>
            <a:pPr lvl="1"/>
            <a:r>
              <a:rPr lang="en-US" dirty="0"/>
              <a:t>Phagocytic by engulfing invading bacteria and viruses</a:t>
            </a:r>
          </a:p>
          <a:p>
            <a:pPr lvl="0"/>
            <a:r>
              <a:rPr lang="en-US" dirty="0"/>
              <a:t>Agranular leukocytes </a:t>
            </a:r>
            <a:r>
              <a:rPr lang="en-US" dirty="0" smtClean="0"/>
              <a:t>include </a:t>
            </a:r>
            <a:r>
              <a:rPr lang="en-US" dirty="0"/>
              <a:t>lymphocytes and monocytes</a:t>
            </a:r>
          </a:p>
          <a:p>
            <a:pPr lvl="1"/>
            <a:r>
              <a:rPr lang="en-US" dirty="0"/>
              <a:t>Produce antibodies, either T or B </a:t>
            </a:r>
            <a:r>
              <a:rPr lang="en-US" dirty="0" smtClean="0"/>
              <a:t>cells </a:t>
            </a:r>
            <a:endParaRPr lang="en-US" dirty="0"/>
          </a:p>
        </p:txBody>
      </p:sp>
      <p:sp>
        <p:nvSpPr>
          <p:cNvPr id="5" name="Slide Number Placeholder 4"/>
          <p:cNvSpPr>
            <a:spLocks noGrp="1"/>
          </p:cNvSpPr>
          <p:nvPr>
            <p:ph type="sldNum" sz="quarter" idx="12"/>
          </p:nvPr>
        </p:nvSpPr>
        <p:spPr/>
        <p:txBody>
          <a:bodyPr/>
          <a:lstStyle/>
          <a:p>
            <a:pPr>
              <a:defRPr/>
            </a:pPr>
            <a:r>
              <a:rPr lang="en-GB" smtClean="0"/>
              <a:t> </a:t>
            </a:r>
            <a:fld id="{E234264E-8860-42A2-83C5-41782AA54ED9}" type="slidenum">
              <a:rPr lang="en-GB" smtClean="0"/>
              <a:pPr>
                <a:defRPr/>
              </a:pPr>
              <a:t>9</a:t>
            </a:fld>
            <a:endParaRPr lang="en-GB"/>
          </a:p>
        </p:txBody>
      </p:sp>
    </p:spTree>
    <p:extLst>
      <p:ext uri="{BB962C8B-B14F-4D97-AF65-F5344CB8AC3E}">
        <p14:creationId xmlns:p14="http://schemas.microsoft.com/office/powerpoint/2010/main" val="349321239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Blue Diagonal">
  <a:themeElements>
    <a:clrScheme name="2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2_Blue Diagonal">
      <a:majorFont>
        <a:latin typeface="ArialMT"/>
        <a:ea typeface="ＭＳ Ｐゴシック"/>
        <a:cs typeface=""/>
      </a:majorFont>
      <a:minorFont>
        <a:latin typeface="ArialM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2_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2_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2_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on Boardroom">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ustom 1">
      <a:majorFont>
        <a:latin typeface="Century Gothic"/>
        <a:ea typeface=""/>
        <a:cs typeface=""/>
      </a:majorFont>
      <a:minorFont>
        <a:latin typeface="Tahoma"/>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EMS Templateppt</Template>
  <TotalTime>8880</TotalTime>
  <Words>4408</Words>
  <Application>Microsoft Office PowerPoint</Application>
  <PresentationFormat>On-screen Show (4:3)</PresentationFormat>
  <Paragraphs>449</Paragraphs>
  <Slides>59</Slides>
  <Notes>59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59</vt:i4>
      </vt:variant>
    </vt:vector>
  </HeadingPairs>
  <TitlesOfParts>
    <vt:vector size="71" baseType="lpstr">
      <vt:lpstr>ＭＳ Ｐゴシック</vt:lpstr>
      <vt:lpstr>Arial</vt:lpstr>
      <vt:lpstr>Arial Rounded MT Bold</vt:lpstr>
      <vt:lpstr>ArialMT</vt:lpstr>
      <vt:lpstr>Century Gothic</vt:lpstr>
      <vt:lpstr>Tahoma</vt:lpstr>
      <vt:lpstr>Times New Roman</vt:lpstr>
      <vt:lpstr>Wingdings</vt:lpstr>
      <vt:lpstr>Wingdings 2</vt:lpstr>
      <vt:lpstr>Wingdings 3</vt:lpstr>
      <vt:lpstr>2_Blue Diagonal</vt:lpstr>
      <vt:lpstr>Ion Boardroom</vt:lpstr>
      <vt:lpstr>PowerPoint Presentation</vt:lpstr>
      <vt:lpstr>PowerPoint Presentation</vt:lpstr>
      <vt:lpstr>PowerPoint Presentation</vt:lpstr>
      <vt:lpstr>PowerPoint Presentation</vt:lpstr>
      <vt:lpstr>PowerPoint Presentation</vt:lpstr>
      <vt:lpstr>Function of Blood </vt:lpstr>
      <vt:lpstr>Testing Blood </vt:lpstr>
      <vt:lpstr>Erythrocytes (RBCs)</vt:lpstr>
      <vt:lpstr>Leukocytes (WBCs) </vt:lpstr>
      <vt:lpstr>T Cells </vt:lpstr>
      <vt:lpstr>B Cells </vt:lpstr>
      <vt:lpstr>Thrombocytes</vt:lpstr>
      <vt:lpstr>Clot Formation </vt:lpstr>
      <vt:lpstr>Plasma</vt:lpstr>
      <vt:lpstr>Hematocrit (Hct) </vt:lpstr>
      <vt:lpstr>Hematocrit Test Results </vt:lpstr>
      <vt:lpstr>Hematocrit Reference Values</vt:lpstr>
      <vt:lpstr>Hemoglobin (Hgb) </vt:lpstr>
      <vt:lpstr>Hemoglobin (Hgb) Reference Values</vt:lpstr>
      <vt:lpstr>Erythrocyte Sedimentation  Rate (ESR)</vt:lpstr>
      <vt:lpstr>Erythrocyte Sedimentation  Rate (ESR) (Cont.)</vt:lpstr>
      <vt:lpstr>Coagulation Testing </vt:lpstr>
      <vt:lpstr>Coagulation Testing (Cont.)</vt:lpstr>
      <vt:lpstr>Warfarin Flow Sheet </vt:lpstr>
      <vt:lpstr>Hematology in the  Reference Laboratory</vt:lpstr>
      <vt:lpstr>Red Blood Cell Count</vt:lpstr>
      <vt:lpstr>PowerPoint Presentation</vt:lpstr>
      <vt:lpstr>PowerPoint Presentation</vt:lpstr>
      <vt:lpstr>PowerPoint Presentation</vt:lpstr>
      <vt:lpstr>Red Cell Indices </vt:lpstr>
      <vt:lpstr>White Blood Cell Count</vt:lpstr>
      <vt:lpstr>Differential Cell Count </vt:lpstr>
      <vt:lpstr>Preparation of Blood Smears  for the Differential </vt:lpstr>
      <vt:lpstr>Wedge Smear </vt:lpstr>
      <vt:lpstr>Staining of Blood Smears </vt:lpstr>
      <vt:lpstr>Identification of Normal Blood Cells </vt:lpstr>
      <vt:lpstr>Red Blood Cell Morphology </vt:lpstr>
      <vt:lpstr>Leukocytes</vt:lpstr>
      <vt:lpstr>Differential Examination</vt:lpstr>
      <vt:lpstr>Red Blood Cell Morphology </vt:lpstr>
      <vt:lpstr>Abnormal Erythrocytes</vt:lpstr>
      <vt:lpstr>Platelet Analysis </vt:lpstr>
      <vt:lpstr>Immunohematology</vt:lpstr>
      <vt:lpstr>Blood Grouping </vt:lpstr>
      <vt:lpstr>Blood Grouping (Cont.)</vt:lpstr>
      <vt:lpstr>Determination of ABO Blood Group </vt:lpstr>
      <vt:lpstr>Blood Compatibility</vt:lpstr>
      <vt:lpstr>Determination of Rh Factor </vt:lpstr>
      <vt:lpstr>Other Blood Typing Systems </vt:lpstr>
      <vt:lpstr>Legal and Ethical Issues  Related to Blood Transfusions</vt:lpstr>
      <vt:lpstr>Blood Glucose Testing </vt:lpstr>
      <vt:lpstr>Hemoglobin A1c Testing </vt:lpstr>
      <vt:lpstr>Cholesterol Testing </vt:lpstr>
      <vt:lpstr>Alanine Aminotransferase (ALT) and Aspartate Aminotransferase (AST) Testing </vt:lpstr>
      <vt:lpstr>Thyroid Hormone Testing </vt:lpstr>
      <vt:lpstr>Chemistry Panels </vt:lpstr>
      <vt:lpstr>Chemistry Panels (Cont.) </vt:lpstr>
      <vt:lpstr>Patient Education</vt:lpstr>
      <vt:lpstr>Legal and Ethical Issues </vt:lpstr>
    </vt:vector>
  </TitlesOfParts>
  <Company>REED Elsevier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Body Systems</dc:title>
  <dc:creator>Linda Honeycutt</dc:creator>
  <cp:lastModifiedBy>Michele Jones</cp:lastModifiedBy>
  <cp:revision>654</cp:revision>
  <dcterms:created xsi:type="dcterms:W3CDTF">2005-01-16T17:28:53Z</dcterms:created>
  <dcterms:modified xsi:type="dcterms:W3CDTF">2016-09-25T00:57:28Z</dcterms:modified>
</cp:coreProperties>
</file>